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0000"/>
    <a:srgbClr val="DDDDDD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620" autoAdjust="0"/>
  </p:normalViewPr>
  <p:slideViewPr>
    <p:cSldViewPr>
      <p:cViewPr varScale="1">
        <p:scale>
          <a:sx n="103" d="100"/>
          <a:sy n="103" d="100"/>
        </p:scale>
        <p:origin x="188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 mccartney" userId="054b47c6ebe8733d" providerId="LiveId" clId="{A02ACB8D-6536-544D-AB67-495A838ECECE}"/>
    <pc:docChg chg="modSld">
      <pc:chgData name="rob mccartney" userId="054b47c6ebe8733d" providerId="LiveId" clId="{A02ACB8D-6536-544D-AB67-495A838ECECE}" dt="2019-02-12T16:34:40.734" v="42" actId="20577"/>
      <pc:docMkLst>
        <pc:docMk/>
      </pc:docMkLst>
      <pc:sldChg chg="modSp">
        <pc:chgData name="rob mccartney" userId="054b47c6ebe8733d" providerId="LiveId" clId="{A02ACB8D-6536-544D-AB67-495A838ECECE}" dt="2019-02-12T16:34:40.734" v="42" actId="20577"/>
        <pc:sldMkLst>
          <pc:docMk/>
          <pc:sldMk cId="0" sldId="257"/>
        </pc:sldMkLst>
        <pc:spChg chg="mod">
          <ac:chgData name="rob mccartney" userId="054b47c6ebe8733d" providerId="LiveId" clId="{A02ACB8D-6536-544D-AB67-495A838ECECE}" dt="2019-02-12T16:34:40.734" v="42" actId="20577"/>
          <ac:spMkLst>
            <pc:docMk/>
            <pc:sldMk cId="0" sldId="257"/>
            <ac:spMk id="3079" creationId="{41335B72-7996-44C7-BAF5-13D72B970498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E7B5A1-E7D1-4E82-8DC2-D9B6AC13CC6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2EAE678-0C89-419D-B305-385AC9D67FA4}">
      <dgm:prSet phldrT="[Text]" custT="1"/>
      <dgm:spPr>
        <a:solidFill>
          <a:srgbClr val="FFC000"/>
        </a:solidFill>
      </dgm:spPr>
      <dgm:t>
        <a:bodyPr/>
        <a:lstStyle/>
        <a:p>
          <a:r>
            <a:rPr lang="en-GB" sz="1400" b="1" dirty="0">
              <a:solidFill>
                <a:srgbClr val="000000"/>
              </a:solidFill>
            </a:rPr>
            <a:t>RISK ASSESS FOR VENOUS THROMBOEMBOLISM SURGERY &gt; 1 HOUR / REDUCED MOBILITY &gt; 48 HOURS</a:t>
          </a:r>
        </a:p>
      </dgm:t>
    </dgm:pt>
    <dgm:pt modelId="{51E5D977-8C7A-4624-9C6E-714D2D4845ED}" type="parTrans" cxnId="{D1EFFAA6-C3F4-4726-AC43-AC9F50C0F731}">
      <dgm:prSet/>
      <dgm:spPr/>
      <dgm:t>
        <a:bodyPr/>
        <a:lstStyle/>
        <a:p>
          <a:endParaRPr lang="en-GB"/>
        </a:p>
      </dgm:t>
    </dgm:pt>
    <dgm:pt modelId="{0C55D913-408D-4D0B-A4DE-D77FA2D76508}" type="sibTrans" cxnId="{D1EFFAA6-C3F4-4726-AC43-AC9F50C0F731}">
      <dgm:prSet/>
      <dgm:spPr/>
      <dgm:t>
        <a:bodyPr/>
        <a:lstStyle/>
        <a:p>
          <a:endParaRPr lang="en-GB"/>
        </a:p>
      </dgm:t>
    </dgm:pt>
    <dgm:pt modelId="{373E9D17-D8EF-4CF9-B4F7-92EE7E28220E}">
      <dgm:prSet phldrT="[Text]" custT="1"/>
      <dgm:spPr>
        <a:solidFill>
          <a:srgbClr val="92D050"/>
        </a:solidFill>
      </dgm:spPr>
      <dgm:t>
        <a:bodyPr/>
        <a:lstStyle/>
        <a:p>
          <a:r>
            <a:rPr lang="en-GB" sz="1400" b="1" dirty="0">
              <a:solidFill>
                <a:srgbClr val="000000"/>
              </a:solidFill>
            </a:rPr>
            <a:t>&lt;13 YEARS OLD</a:t>
          </a:r>
          <a:endParaRPr lang="en-GB" sz="1400" dirty="0">
            <a:solidFill>
              <a:srgbClr val="000000"/>
            </a:solidFill>
          </a:endParaRPr>
        </a:p>
      </dgm:t>
    </dgm:pt>
    <dgm:pt modelId="{73947180-4911-495B-AF94-00B8B12A2C64}" type="parTrans" cxnId="{29974778-D4EC-47C2-B1B2-5936DC603C38}">
      <dgm:prSet/>
      <dgm:spPr/>
      <dgm:t>
        <a:bodyPr/>
        <a:lstStyle/>
        <a:p>
          <a:endParaRPr lang="en-GB"/>
        </a:p>
      </dgm:t>
    </dgm:pt>
    <dgm:pt modelId="{F4CA09AF-7068-4062-8BD6-8EBE748D598E}" type="sibTrans" cxnId="{29974778-D4EC-47C2-B1B2-5936DC603C38}">
      <dgm:prSet/>
      <dgm:spPr/>
      <dgm:t>
        <a:bodyPr/>
        <a:lstStyle/>
        <a:p>
          <a:endParaRPr lang="en-GB"/>
        </a:p>
      </dgm:t>
    </dgm:pt>
    <dgm:pt modelId="{00C1E224-D72C-4FDC-B714-518791171E27}">
      <dgm:prSet phldrT="[Text]" custT="1"/>
      <dgm:spPr>
        <a:solidFill>
          <a:srgbClr val="FF0000"/>
        </a:solidFill>
      </dgm:spPr>
      <dgm:t>
        <a:bodyPr/>
        <a:lstStyle/>
        <a:p>
          <a:r>
            <a:rPr lang="en-GB" sz="1400" b="1" dirty="0">
              <a:solidFill>
                <a:srgbClr val="000000"/>
              </a:solidFill>
            </a:rPr>
            <a:t>ALL PATIENTS SHOULD MAINTAIN HYDRATION AND MOBILISE EARLY IF ABLE</a:t>
          </a:r>
        </a:p>
      </dgm:t>
    </dgm:pt>
    <dgm:pt modelId="{0EF52E98-3CB2-4159-922F-F5ED12617A77}" type="parTrans" cxnId="{B2809410-7727-4C0C-A89E-85D2C84BBD61}">
      <dgm:prSet/>
      <dgm:spPr/>
      <dgm:t>
        <a:bodyPr/>
        <a:lstStyle/>
        <a:p>
          <a:endParaRPr lang="en-GB"/>
        </a:p>
      </dgm:t>
    </dgm:pt>
    <dgm:pt modelId="{3D7F980C-D081-4D7C-9865-C88037B829CF}" type="sibTrans" cxnId="{B2809410-7727-4C0C-A89E-85D2C84BBD61}">
      <dgm:prSet/>
      <dgm:spPr/>
      <dgm:t>
        <a:bodyPr/>
        <a:lstStyle/>
        <a:p>
          <a:endParaRPr lang="en-GB"/>
        </a:p>
      </dgm:t>
    </dgm:pt>
    <dgm:pt modelId="{CB59ABE6-51F4-4161-9A7C-9E41A0B618E8}">
      <dgm:prSet phldrT="[Text]" custT="1"/>
      <dgm:spPr>
        <a:solidFill>
          <a:srgbClr val="00B0F0"/>
        </a:solidFill>
      </dgm:spPr>
      <dgm:t>
        <a:bodyPr/>
        <a:lstStyle/>
        <a:p>
          <a:pPr marL="0"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dirty="0">
              <a:solidFill>
                <a:srgbClr val="000000"/>
              </a:solidFill>
            </a:rPr>
            <a:t>NOT USUALLY NECESSARY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400" b="1" dirty="0">
              <a:solidFill>
                <a:srgbClr val="000000"/>
              </a:solidFill>
            </a:rPr>
            <a:t>CONSIDER IF MULTIPLE RISK FACTORS</a:t>
          </a:r>
        </a:p>
        <a:p>
          <a:pPr marL="0"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dirty="0">
              <a:solidFill>
                <a:srgbClr val="000000"/>
              </a:solidFill>
            </a:rPr>
            <a:t>(TED STOCKINGS ONLY RECOMMENDED IF &gt;40 Kg)</a:t>
          </a:r>
        </a:p>
      </dgm:t>
    </dgm:pt>
    <dgm:pt modelId="{0B83A6F9-F1C5-4101-B2BB-950D3448B4DF}" type="parTrans" cxnId="{ED3397CD-0B74-4B95-86F5-766A9DC3E94F}">
      <dgm:prSet/>
      <dgm:spPr/>
      <dgm:t>
        <a:bodyPr/>
        <a:lstStyle/>
        <a:p>
          <a:endParaRPr lang="en-GB"/>
        </a:p>
      </dgm:t>
    </dgm:pt>
    <dgm:pt modelId="{81F5AE15-2271-47B8-B7B2-4570FF42E43D}" type="sibTrans" cxnId="{ED3397CD-0B74-4B95-86F5-766A9DC3E94F}">
      <dgm:prSet/>
      <dgm:spPr/>
      <dgm:t>
        <a:bodyPr/>
        <a:lstStyle/>
        <a:p>
          <a:endParaRPr lang="en-GB"/>
        </a:p>
      </dgm:t>
    </dgm:pt>
    <dgm:pt modelId="{B5CAC147-4C5F-4697-80A3-8D03AF169C65}">
      <dgm:prSet phldrT="[Text]" custT="1"/>
      <dgm:spPr>
        <a:solidFill>
          <a:srgbClr val="92D050"/>
        </a:solidFill>
      </dgm:spPr>
      <dgm:t>
        <a:bodyPr/>
        <a:lstStyle/>
        <a:p>
          <a:r>
            <a:rPr lang="en-GB" sz="1400" b="1" dirty="0">
              <a:solidFill>
                <a:srgbClr val="000000"/>
              </a:solidFill>
            </a:rPr>
            <a:t>≥13 YEARS OLD</a:t>
          </a:r>
        </a:p>
        <a:p>
          <a:r>
            <a:rPr lang="en-GB" sz="1400" b="1" dirty="0">
              <a:solidFill>
                <a:srgbClr val="000000"/>
              </a:solidFill>
            </a:rPr>
            <a:t>&gt;40 Kg</a:t>
          </a:r>
        </a:p>
        <a:p>
          <a:r>
            <a:rPr lang="en-GB" sz="1400" b="1" dirty="0">
              <a:solidFill>
                <a:srgbClr val="000000"/>
              </a:solidFill>
            </a:rPr>
            <a:t>SURGERY DURATION &gt;1 HOUR</a:t>
          </a:r>
        </a:p>
      </dgm:t>
    </dgm:pt>
    <dgm:pt modelId="{5793874F-3720-4AF0-9B55-0167576E72FF}" type="parTrans" cxnId="{DCAE6BDF-83AB-4A87-BBFA-3CE868FB0218}">
      <dgm:prSet/>
      <dgm:spPr/>
      <dgm:t>
        <a:bodyPr/>
        <a:lstStyle/>
        <a:p>
          <a:endParaRPr lang="en-GB"/>
        </a:p>
      </dgm:t>
    </dgm:pt>
    <dgm:pt modelId="{DD92ABE1-9092-4F20-805D-46EB2026A91B}" type="sibTrans" cxnId="{DCAE6BDF-83AB-4A87-BBFA-3CE868FB0218}">
      <dgm:prSet/>
      <dgm:spPr/>
      <dgm:t>
        <a:bodyPr/>
        <a:lstStyle/>
        <a:p>
          <a:endParaRPr lang="en-GB"/>
        </a:p>
      </dgm:t>
    </dgm:pt>
    <dgm:pt modelId="{14708D54-8A41-43C1-815A-DB858C1A904F}">
      <dgm:prSet phldrT="[Text]" custT="1"/>
      <dgm:spPr>
        <a:solidFill>
          <a:srgbClr val="00B0F0"/>
        </a:solidFill>
      </dgm:spPr>
      <dgm:t>
        <a:bodyPr/>
        <a:lstStyle/>
        <a:p>
          <a:r>
            <a:rPr lang="en-GB" sz="1400" b="1" dirty="0">
              <a:solidFill>
                <a:srgbClr val="000000"/>
              </a:solidFill>
            </a:rPr>
            <a:t>TED STOCKINGS AND INTERMITTENT PNEUMATIC COMPRESSION DEVICES UNLESS CI </a:t>
          </a:r>
        </a:p>
        <a:p>
          <a:r>
            <a:rPr lang="en-GB" sz="1400" b="1" dirty="0">
              <a:solidFill>
                <a:srgbClr val="000000"/>
              </a:solidFill>
            </a:rPr>
            <a:t>CONSIDER LMWH IF &gt;2 RISK FACTORS UNLESS CI</a:t>
          </a:r>
        </a:p>
        <a:p>
          <a:r>
            <a:rPr lang="en-GB" sz="1400" b="1" dirty="0">
              <a:solidFill>
                <a:srgbClr val="000000"/>
              </a:solidFill>
            </a:rPr>
            <a:t>DISCUSS WITH PROF PASI/DR BOWLES OR BLEEP 1155</a:t>
          </a:r>
        </a:p>
      </dgm:t>
    </dgm:pt>
    <dgm:pt modelId="{3D2DE4EE-1BA1-44C0-B111-D50F879498E6}" type="parTrans" cxnId="{EE52A1B0-BA48-4167-A8FC-5A67D71DF61B}">
      <dgm:prSet/>
      <dgm:spPr/>
      <dgm:t>
        <a:bodyPr/>
        <a:lstStyle/>
        <a:p>
          <a:endParaRPr lang="en-GB"/>
        </a:p>
      </dgm:t>
    </dgm:pt>
    <dgm:pt modelId="{0E2B0B29-A327-4857-9320-D07E93B46F20}" type="sibTrans" cxnId="{EE52A1B0-BA48-4167-A8FC-5A67D71DF61B}">
      <dgm:prSet/>
      <dgm:spPr/>
      <dgm:t>
        <a:bodyPr/>
        <a:lstStyle/>
        <a:p>
          <a:endParaRPr lang="en-GB"/>
        </a:p>
      </dgm:t>
    </dgm:pt>
    <dgm:pt modelId="{312BC6C5-B6EF-49FF-8A66-8CBD9CBA3222}" type="pres">
      <dgm:prSet presAssocID="{1CE7B5A1-E7D1-4E82-8DC2-D9B6AC13CC6C}" presName="diagram" presStyleCnt="0">
        <dgm:presLayoutVars>
          <dgm:dir/>
          <dgm:resizeHandles val="exact"/>
        </dgm:presLayoutVars>
      </dgm:prSet>
      <dgm:spPr/>
    </dgm:pt>
    <dgm:pt modelId="{C3DE6B55-93E5-4770-8D53-5579786F98B6}" type="pres">
      <dgm:prSet presAssocID="{12EAE678-0C89-419D-B305-385AC9D67FA4}" presName="node" presStyleLbl="node1" presStyleIdx="0" presStyleCnt="6" custScaleX="326222" custScaleY="80549" custLinFactNeighborX="77761" custLinFactNeighborY="-53471">
        <dgm:presLayoutVars>
          <dgm:bulletEnabled val="1"/>
        </dgm:presLayoutVars>
      </dgm:prSet>
      <dgm:spPr/>
    </dgm:pt>
    <dgm:pt modelId="{B64DFF53-57F8-4CCF-B243-22E84B484FCF}" type="pres">
      <dgm:prSet presAssocID="{0C55D913-408D-4D0B-A4DE-D77FA2D76508}" presName="sibTrans" presStyleCnt="0"/>
      <dgm:spPr/>
    </dgm:pt>
    <dgm:pt modelId="{68809847-CA15-4E1C-BD3E-7B8AEA078E37}" type="pres">
      <dgm:prSet presAssocID="{373E9D17-D8EF-4CF9-B4F7-92EE7E28220E}" presName="node" presStyleLbl="node1" presStyleIdx="1" presStyleCnt="6" custScaleX="120093" custScaleY="77460" custLinFactX="-100000" custLinFactY="100000" custLinFactNeighborX="-173886" custLinFactNeighborY="112099">
        <dgm:presLayoutVars>
          <dgm:bulletEnabled val="1"/>
        </dgm:presLayoutVars>
      </dgm:prSet>
      <dgm:spPr/>
    </dgm:pt>
    <dgm:pt modelId="{C16CF2FE-B9EB-4711-97B5-78C29D015439}" type="pres">
      <dgm:prSet presAssocID="{F4CA09AF-7068-4062-8BD6-8EBE748D598E}" presName="sibTrans" presStyleCnt="0"/>
      <dgm:spPr/>
    </dgm:pt>
    <dgm:pt modelId="{35CDA114-D053-42D9-956D-A0F6C78222DF}" type="pres">
      <dgm:prSet presAssocID="{00C1E224-D72C-4FDC-B714-518791171E27}" presName="node" presStyleLbl="node1" presStyleIdx="2" presStyleCnt="6" custScaleX="304133" custScaleY="82876" custLinFactNeighborX="89516" custLinFactNeighborY="-83167">
        <dgm:presLayoutVars>
          <dgm:bulletEnabled val="1"/>
        </dgm:presLayoutVars>
      </dgm:prSet>
      <dgm:spPr/>
    </dgm:pt>
    <dgm:pt modelId="{675670FB-2033-4600-9F94-D389D6545D03}" type="pres">
      <dgm:prSet presAssocID="{3D7F980C-D081-4D7C-9865-C88037B829CF}" presName="sibTrans" presStyleCnt="0"/>
      <dgm:spPr/>
    </dgm:pt>
    <dgm:pt modelId="{20C9835F-1844-4506-83E4-DB19B0382908}" type="pres">
      <dgm:prSet presAssocID="{CB59ABE6-51F4-4161-9A7C-9E41A0B618E8}" presName="node" presStyleLbl="node1" presStyleIdx="3" presStyleCnt="6" custScaleX="136053" custScaleY="210981" custLinFactX="-100000" custLinFactY="100000" custLinFactNeighborX="-163128" custLinFactNeighborY="169616">
        <dgm:presLayoutVars>
          <dgm:bulletEnabled val="1"/>
        </dgm:presLayoutVars>
      </dgm:prSet>
      <dgm:spPr/>
    </dgm:pt>
    <dgm:pt modelId="{7D3B2EC8-B463-4040-9BDB-8C4AB0A305EF}" type="pres">
      <dgm:prSet presAssocID="{81F5AE15-2271-47B8-B7B2-4570FF42E43D}" presName="sibTrans" presStyleCnt="0"/>
      <dgm:spPr/>
    </dgm:pt>
    <dgm:pt modelId="{BB950B62-FB0E-444A-909E-DF96A14B3875}" type="pres">
      <dgm:prSet presAssocID="{B5CAC147-4C5F-4697-80A3-8D03AF169C65}" presName="node" presStyleLbl="node1" presStyleIdx="4" presStyleCnt="6" custScaleX="195150" custScaleY="92761" custLinFactX="100000" custLinFactY="-63118" custLinFactNeighborX="126352" custLinFactNeighborY="-100000">
        <dgm:presLayoutVars>
          <dgm:bulletEnabled val="1"/>
        </dgm:presLayoutVars>
      </dgm:prSet>
      <dgm:spPr/>
    </dgm:pt>
    <dgm:pt modelId="{710ACF55-F2BA-4FED-9A93-08E68224DED3}" type="pres">
      <dgm:prSet presAssocID="{DD92ABE1-9092-4F20-805D-46EB2026A91B}" presName="sibTrans" presStyleCnt="0"/>
      <dgm:spPr/>
    </dgm:pt>
    <dgm:pt modelId="{B5161E45-C947-4FE6-A66C-A56D260A4C62}" type="pres">
      <dgm:prSet presAssocID="{14708D54-8A41-43C1-815A-DB858C1A904F}" presName="node" presStyleLbl="node1" presStyleIdx="5" presStyleCnt="6" custScaleX="230571" custScaleY="189879" custLinFactNeighborX="5334" custLinFactNeighborY="48790">
        <dgm:presLayoutVars>
          <dgm:bulletEnabled val="1"/>
        </dgm:presLayoutVars>
      </dgm:prSet>
      <dgm:spPr/>
    </dgm:pt>
  </dgm:ptLst>
  <dgm:cxnLst>
    <dgm:cxn modelId="{B2809410-7727-4C0C-A89E-85D2C84BBD61}" srcId="{1CE7B5A1-E7D1-4E82-8DC2-D9B6AC13CC6C}" destId="{00C1E224-D72C-4FDC-B714-518791171E27}" srcOrd="2" destOrd="0" parTransId="{0EF52E98-3CB2-4159-922F-F5ED12617A77}" sibTransId="{3D7F980C-D081-4D7C-9865-C88037B829CF}"/>
    <dgm:cxn modelId="{FB74DE3E-292A-484D-8FA1-0D89293257BE}" type="presOf" srcId="{00C1E224-D72C-4FDC-B714-518791171E27}" destId="{35CDA114-D053-42D9-956D-A0F6C78222DF}" srcOrd="0" destOrd="0" presId="urn:microsoft.com/office/officeart/2005/8/layout/default"/>
    <dgm:cxn modelId="{953EE149-344B-4E46-8BF5-68D15F9AE706}" type="presOf" srcId="{B5CAC147-4C5F-4697-80A3-8D03AF169C65}" destId="{BB950B62-FB0E-444A-909E-DF96A14B3875}" srcOrd="0" destOrd="0" presId="urn:microsoft.com/office/officeart/2005/8/layout/default"/>
    <dgm:cxn modelId="{5F90C94E-0B5E-49E2-87E9-57DB7A334B55}" type="presOf" srcId="{373E9D17-D8EF-4CF9-B4F7-92EE7E28220E}" destId="{68809847-CA15-4E1C-BD3E-7B8AEA078E37}" srcOrd="0" destOrd="0" presId="urn:microsoft.com/office/officeart/2005/8/layout/default"/>
    <dgm:cxn modelId="{F7C3545F-790B-438E-8343-B9603C52000F}" type="presOf" srcId="{1CE7B5A1-E7D1-4E82-8DC2-D9B6AC13CC6C}" destId="{312BC6C5-B6EF-49FF-8A66-8CBD9CBA3222}" srcOrd="0" destOrd="0" presId="urn:microsoft.com/office/officeart/2005/8/layout/default"/>
    <dgm:cxn modelId="{29974778-D4EC-47C2-B1B2-5936DC603C38}" srcId="{1CE7B5A1-E7D1-4E82-8DC2-D9B6AC13CC6C}" destId="{373E9D17-D8EF-4CF9-B4F7-92EE7E28220E}" srcOrd="1" destOrd="0" parTransId="{73947180-4911-495B-AF94-00B8B12A2C64}" sibTransId="{F4CA09AF-7068-4062-8BD6-8EBE748D598E}"/>
    <dgm:cxn modelId="{15B82987-6A34-4B42-8031-6D8D0FCBE67F}" type="presOf" srcId="{14708D54-8A41-43C1-815A-DB858C1A904F}" destId="{B5161E45-C947-4FE6-A66C-A56D260A4C62}" srcOrd="0" destOrd="0" presId="urn:microsoft.com/office/officeart/2005/8/layout/default"/>
    <dgm:cxn modelId="{D1EFFAA6-C3F4-4726-AC43-AC9F50C0F731}" srcId="{1CE7B5A1-E7D1-4E82-8DC2-D9B6AC13CC6C}" destId="{12EAE678-0C89-419D-B305-385AC9D67FA4}" srcOrd="0" destOrd="0" parTransId="{51E5D977-8C7A-4624-9C6E-714D2D4845ED}" sibTransId="{0C55D913-408D-4D0B-A4DE-D77FA2D76508}"/>
    <dgm:cxn modelId="{5A5AEAAD-FDE0-4517-B22D-3FF4B04B1C58}" type="presOf" srcId="{CB59ABE6-51F4-4161-9A7C-9E41A0B618E8}" destId="{20C9835F-1844-4506-83E4-DB19B0382908}" srcOrd="0" destOrd="0" presId="urn:microsoft.com/office/officeart/2005/8/layout/default"/>
    <dgm:cxn modelId="{EE52A1B0-BA48-4167-A8FC-5A67D71DF61B}" srcId="{1CE7B5A1-E7D1-4E82-8DC2-D9B6AC13CC6C}" destId="{14708D54-8A41-43C1-815A-DB858C1A904F}" srcOrd="5" destOrd="0" parTransId="{3D2DE4EE-1BA1-44C0-B111-D50F879498E6}" sibTransId="{0E2B0B29-A327-4857-9320-D07E93B46F20}"/>
    <dgm:cxn modelId="{1CA09EBA-1B46-400F-B451-FD2CD5D9C8DE}" type="presOf" srcId="{12EAE678-0C89-419D-B305-385AC9D67FA4}" destId="{C3DE6B55-93E5-4770-8D53-5579786F98B6}" srcOrd="0" destOrd="0" presId="urn:microsoft.com/office/officeart/2005/8/layout/default"/>
    <dgm:cxn modelId="{ED3397CD-0B74-4B95-86F5-766A9DC3E94F}" srcId="{1CE7B5A1-E7D1-4E82-8DC2-D9B6AC13CC6C}" destId="{CB59ABE6-51F4-4161-9A7C-9E41A0B618E8}" srcOrd="3" destOrd="0" parTransId="{0B83A6F9-F1C5-4101-B2BB-950D3448B4DF}" sibTransId="{81F5AE15-2271-47B8-B7B2-4570FF42E43D}"/>
    <dgm:cxn modelId="{DCAE6BDF-83AB-4A87-BBFA-3CE868FB0218}" srcId="{1CE7B5A1-E7D1-4E82-8DC2-D9B6AC13CC6C}" destId="{B5CAC147-4C5F-4697-80A3-8D03AF169C65}" srcOrd="4" destOrd="0" parTransId="{5793874F-3720-4AF0-9B55-0167576E72FF}" sibTransId="{DD92ABE1-9092-4F20-805D-46EB2026A91B}"/>
    <dgm:cxn modelId="{623C3C71-5735-4EFE-9E1C-CBC019F3CF55}" type="presParOf" srcId="{312BC6C5-B6EF-49FF-8A66-8CBD9CBA3222}" destId="{C3DE6B55-93E5-4770-8D53-5579786F98B6}" srcOrd="0" destOrd="0" presId="urn:microsoft.com/office/officeart/2005/8/layout/default"/>
    <dgm:cxn modelId="{E131D137-BE68-4C4D-A890-B052398BB8CD}" type="presParOf" srcId="{312BC6C5-B6EF-49FF-8A66-8CBD9CBA3222}" destId="{B64DFF53-57F8-4CCF-B243-22E84B484FCF}" srcOrd="1" destOrd="0" presId="urn:microsoft.com/office/officeart/2005/8/layout/default"/>
    <dgm:cxn modelId="{78E46131-A9E0-4344-8676-D5A4B0411C92}" type="presParOf" srcId="{312BC6C5-B6EF-49FF-8A66-8CBD9CBA3222}" destId="{68809847-CA15-4E1C-BD3E-7B8AEA078E37}" srcOrd="2" destOrd="0" presId="urn:microsoft.com/office/officeart/2005/8/layout/default"/>
    <dgm:cxn modelId="{5E4EEE5D-B667-44B5-9DE6-AFEA24C9D7BD}" type="presParOf" srcId="{312BC6C5-B6EF-49FF-8A66-8CBD9CBA3222}" destId="{C16CF2FE-B9EB-4711-97B5-78C29D015439}" srcOrd="3" destOrd="0" presId="urn:microsoft.com/office/officeart/2005/8/layout/default"/>
    <dgm:cxn modelId="{D1644DD8-E87C-4057-BCDC-9C76809CA8EF}" type="presParOf" srcId="{312BC6C5-B6EF-49FF-8A66-8CBD9CBA3222}" destId="{35CDA114-D053-42D9-956D-A0F6C78222DF}" srcOrd="4" destOrd="0" presId="urn:microsoft.com/office/officeart/2005/8/layout/default"/>
    <dgm:cxn modelId="{4F65D76B-B744-4A71-AB3E-7129083E5FBC}" type="presParOf" srcId="{312BC6C5-B6EF-49FF-8A66-8CBD9CBA3222}" destId="{675670FB-2033-4600-9F94-D389D6545D03}" srcOrd="5" destOrd="0" presId="urn:microsoft.com/office/officeart/2005/8/layout/default"/>
    <dgm:cxn modelId="{24256EEA-5314-498C-B1FF-C9FB097D53BF}" type="presParOf" srcId="{312BC6C5-B6EF-49FF-8A66-8CBD9CBA3222}" destId="{20C9835F-1844-4506-83E4-DB19B0382908}" srcOrd="6" destOrd="0" presId="urn:microsoft.com/office/officeart/2005/8/layout/default"/>
    <dgm:cxn modelId="{7F82E4C3-9134-43A6-BA83-1B579B5E93F3}" type="presParOf" srcId="{312BC6C5-B6EF-49FF-8A66-8CBD9CBA3222}" destId="{7D3B2EC8-B463-4040-9BDB-8C4AB0A305EF}" srcOrd="7" destOrd="0" presId="urn:microsoft.com/office/officeart/2005/8/layout/default"/>
    <dgm:cxn modelId="{D3302D31-2205-4C34-A299-DB4C0B149982}" type="presParOf" srcId="{312BC6C5-B6EF-49FF-8A66-8CBD9CBA3222}" destId="{BB950B62-FB0E-444A-909E-DF96A14B3875}" srcOrd="8" destOrd="0" presId="urn:microsoft.com/office/officeart/2005/8/layout/default"/>
    <dgm:cxn modelId="{76649B90-C76E-474A-9FE6-51AF3003FBFC}" type="presParOf" srcId="{312BC6C5-B6EF-49FF-8A66-8CBD9CBA3222}" destId="{710ACF55-F2BA-4FED-9A93-08E68224DED3}" srcOrd="9" destOrd="0" presId="urn:microsoft.com/office/officeart/2005/8/layout/default"/>
    <dgm:cxn modelId="{2453BCC1-885D-4400-8CFC-D418CEEB6B51}" type="presParOf" srcId="{312BC6C5-B6EF-49FF-8A66-8CBD9CBA3222}" destId="{B5161E45-C947-4FE6-A66C-A56D260A4C62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DE6B55-93E5-4770-8D53-5579786F98B6}">
      <dsp:nvSpPr>
        <dsp:cNvPr id="0" name=""/>
        <dsp:cNvSpPr/>
      </dsp:nvSpPr>
      <dsp:spPr>
        <a:xfrm>
          <a:off x="1118160" y="59936"/>
          <a:ext cx="4681314" cy="693531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rgbClr val="000000"/>
              </a:solidFill>
            </a:rPr>
            <a:t>RISK ASSESS FOR VENOUS THROMBOEMBOLISM SURGERY &gt; 1 HOUR / REDUCED MOBILITY &gt; 48 HOURS</a:t>
          </a:r>
        </a:p>
      </dsp:txBody>
      <dsp:txXfrm>
        <a:off x="1118160" y="59936"/>
        <a:ext cx="4681314" cy="693531"/>
      </dsp:txXfrm>
    </dsp:sp>
    <dsp:sp modelId="{68809847-CA15-4E1C-BD3E-7B8AEA078E37}">
      <dsp:nvSpPr>
        <dsp:cNvPr id="0" name=""/>
        <dsp:cNvSpPr/>
      </dsp:nvSpPr>
      <dsp:spPr>
        <a:xfrm>
          <a:off x="896810" y="2359806"/>
          <a:ext cx="1723345" cy="666934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rgbClr val="000000"/>
              </a:solidFill>
            </a:rPr>
            <a:t>&lt;13 YEARS OLD</a:t>
          </a:r>
          <a:endParaRPr lang="en-GB" sz="1400" kern="1200" dirty="0">
            <a:solidFill>
              <a:srgbClr val="000000"/>
            </a:solidFill>
          </a:endParaRPr>
        </a:p>
      </dsp:txBody>
      <dsp:txXfrm>
        <a:off x="896810" y="2359806"/>
        <a:ext cx="1723345" cy="666934"/>
      </dsp:txXfrm>
    </dsp:sp>
    <dsp:sp modelId="{35CDA114-D053-42D9-956D-A0F6C78222DF}">
      <dsp:nvSpPr>
        <dsp:cNvPr id="0" name=""/>
        <dsp:cNvSpPr/>
      </dsp:nvSpPr>
      <dsp:spPr>
        <a:xfrm>
          <a:off x="1330821" y="1192779"/>
          <a:ext cx="4364335" cy="713566"/>
        </a:xfrm>
        <a:prstGeom prst="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rgbClr val="000000"/>
              </a:solidFill>
            </a:rPr>
            <a:t>ALL PATIENTS SHOULD MAINTAIN HYDRATION AND MOBILISE EARLY IF ABLE</a:t>
          </a:r>
        </a:p>
      </dsp:txBody>
      <dsp:txXfrm>
        <a:off x="1330821" y="1192779"/>
        <a:ext cx="4364335" cy="713566"/>
      </dsp:txXfrm>
    </dsp:sp>
    <dsp:sp modelId="{20C9835F-1844-4506-83E4-DB19B0382908}">
      <dsp:nvSpPr>
        <dsp:cNvPr id="0" name=""/>
        <dsp:cNvSpPr/>
      </dsp:nvSpPr>
      <dsp:spPr>
        <a:xfrm>
          <a:off x="778185" y="3656050"/>
          <a:ext cx="1952372" cy="1816557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rgbClr val="000000"/>
              </a:solidFill>
            </a:rPr>
            <a:t>NOT USUALLY NECESSARY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400" b="1" kern="1200" dirty="0">
              <a:solidFill>
                <a:srgbClr val="000000"/>
              </a:solidFill>
            </a:rPr>
            <a:t>CONSIDER IF MULTIPLE RISK FACTORS</a:t>
          </a:r>
        </a:p>
        <a:p>
          <a:pPr marL="0"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rgbClr val="000000"/>
              </a:solidFill>
            </a:rPr>
            <a:t>(TED STOCKINGS ONLY RECOMMENDED IF &gt;40 Kg)</a:t>
          </a:r>
        </a:p>
      </dsp:txBody>
      <dsp:txXfrm>
        <a:off x="778185" y="3656050"/>
        <a:ext cx="1952372" cy="1816557"/>
      </dsp:txXfrm>
    </dsp:sp>
    <dsp:sp modelId="{BB950B62-FB0E-444A-909E-DF96A14B3875}">
      <dsp:nvSpPr>
        <dsp:cNvPr id="0" name=""/>
        <dsp:cNvSpPr/>
      </dsp:nvSpPr>
      <dsp:spPr>
        <a:xfrm>
          <a:off x="3398217" y="2331056"/>
          <a:ext cx="2800419" cy="798677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rgbClr val="000000"/>
              </a:solidFill>
            </a:rPr>
            <a:t>≥13 YEARS OLD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rgbClr val="000000"/>
              </a:solidFill>
            </a:rPr>
            <a:t>&gt;40 Kg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rgbClr val="000000"/>
              </a:solidFill>
            </a:rPr>
            <a:t>SURGERY DURATION &gt;1 HOUR</a:t>
          </a:r>
        </a:p>
      </dsp:txBody>
      <dsp:txXfrm>
        <a:off x="3398217" y="2331056"/>
        <a:ext cx="2800419" cy="798677"/>
      </dsp:txXfrm>
    </dsp:sp>
    <dsp:sp modelId="{B5161E45-C947-4FE6-A66C-A56D260A4C62}">
      <dsp:nvSpPr>
        <dsp:cNvPr id="0" name=""/>
        <dsp:cNvSpPr/>
      </dsp:nvSpPr>
      <dsp:spPr>
        <a:xfrm>
          <a:off x="3170510" y="3737499"/>
          <a:ext cx="3308714" cy="1634868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rgbClr val="000000"/>
              </a:solidFill>
            </a:rPr>
            <a:t>TED STOCKINGS AND INTERMITTENT PNEUMATIC COMPRESSION DEVICES UNLESS CI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rgbClr val="000000"/>
              </a:solidFill>
            </a:rPr>
            <a:t>CONSIDER LMWH IF &gt;2 RISK FACTORS UNLESS CI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rgbClr val="000000"/>
              </a:solidFill>
            </a:rPr>
            <a:t>DISCUSS WITH PROF PASI/DR BOWLES OR BLEEP 1155</a:t>
          </a:r>
        </a:p>
      </dsp:txBody>
      <dsp:txXfrm>
        <a:off x="3170510" y="3737499"/>
        <a:ext cx="3308714" cy="16348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85AE11F-FADE-410A-833E-03E05EFA0C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F299C91-8AB4-46EE-9349-90844C507E7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B81F2CB4-61A3-4AD9-93D8-656130623EB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11EF4C61-DC24-4E0A-95B0-8E46016015F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C22F95B9-F8F8-4B85-8620-0C7489FCD3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EC992930-BA0B-4F4E-9000-4CB5AF46C0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57EF6B8E-CFF6-4B37-AD43-75971B939CA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390524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351262-6928-4BBE-A405-8646604018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5DF6AC0-7432-405E-A1D9-BD58744305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B1AD6B0-41FB-4D6C-8289-B166B39A48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FAE041-48A0-4F44-8AEC-D2FE978A29B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43067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458688F-9537-47E9-A46F-CA40D4D380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007B337-C3BC-46BC-B96B-46BEADCB7C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426268D-2FB4-4AEA-AA3F-72D105426F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B9B778-5910-4FB2-8423-32FE820E95A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82676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C42F7EA-455A-4F20-AFDE-932B13C02C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2C9EB25-673F-46D6-915E-F971685771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E16CB85-279F-4DB0-88E8-27DACD6E17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9853C0-E6E9-4F81-B4D4-E598CAAFDC2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50219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D0EB40F-517D-46EB-A4ED-7B8A5B1460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F5899C-EE8F-4818-BA3F-DC756F615C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036D11-253C-408F-A154-91A9C6D237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4A099D-C7A7-4480-BFBE-AA58F0803FC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80291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F6F1AE6-09D8-47CA-97F3-7C2A185329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41F4FEF-D2B5-4651-8242-6A150C23D9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4CEF408-3A07-4B56-B959-9325291012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3ED397-E787-45F5-A7F8-600327F2305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56793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2D29B6-6862-4B22-8CC6-4B4D209E96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47DF8C-CB78-496B-BEC0-556BC52523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C1F5198-3141-4898-8A50-E3B9AAAAA7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4EB343-33EB-4D48-88B6-00B12EE5543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87091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806AC35-5A15-4FCA-9D25-99093ADD3B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8264353-45C7-4C25-B57B-2AECDD0B7C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3FAB00B-7AE0-44AD-8547-5879E359FB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993A6F-8FB6-43E9-88FC-8354889E9E9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89770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0193DE6-E29C-43BA-A02C-1BDBFEB5A7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AF0AA8F-9DF6-485E-A2A8-A6BC0ABC0D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BE4CF5F-F86C-4902-9395-4175F9F8B9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3EBEAA-77ED-4EBA-82A4-BBAE0E06694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4378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4341C4D-6CCA-44A6-BE18-1811DE535A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117D18A-BFF4-457D-91DE-F573D45F08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13EA883-97D9-477C-B8DA-897AEE03EE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26AC95-5B33-42CF-90A9-5F51E276484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563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3A145-6115-4902-BF67-665572C650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37D7D4-F1BE-4791-A694-006EB137BD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522DBA3-60BE-4605-A7CD-9C300BE3A6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DFBBA7-F6EF-435C-8CD5-81E2903B101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3579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D95018-E3AD-42FC-BD90-36946F98AE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ECCA3AC-724F-4074-9820-BA8C9D18D0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C3F9779-DDF3-4F30-A5C2-F58983E471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67FFCB-4CF5-42F7-9AA1-2CF4592842C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3194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9F62A7E-F27B-4B10-97BE-2535A983A3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1D2C808-72D5-4768-A8EC-BF8E0A6789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E11BE83-F59F-406A-BD69-E396EC3B465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680D899-B1C2-4083-8F9E-A03619C1FF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5CE8A7A-CBFA-4DF5-96B7-3FD252C473D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7DFE9C0-FC6B-40BE-A142-EBE3AD5ACD1B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7437AF8A-8C6B-412A-B864-E05D100142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33448255"/>
              </p:ext>
            </p:extLst>
          </p:nvPr>
        </p:nvGraphicFramePr>
        <p:xfrm>
          <a:off x="177355" y="560363"/>
          <a:ext cx="6552727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2" name="Straight Arrow Connector 2052">
            <a:extLst>
              <a:ext uri="{FF2B5EF4-FFF2-40B4-BE49-F238E27FC236}">
                <a16:creationId xmlns:a16="http://schemas.microsoft.com/office/drawing/2014/main" id="{886039B9-C60D-4A03-9525-4D9934808560}"/>
              </a:ext>
            </a:extLst>
          </p:cNvPr>
          <p:cNvCxnSpPr/>
          <p:nvPr/>
        </p:nvCxnSpPr>
        <p:spPr>
          <a:xfrm>
            <a:off x="4762003" y="2539279"/>
            <a:ext cx="0" cy="288925"/>
          </a:xfrm>
          <a:prstGeom prst="straightConnector1">
            <a:avLst/>
          </a:prstGeom>
          <a:ln w="50800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0B2AF47C-0311-455C-A549-6CC35CAB6E25}"/>
              </a:ext>
            </a:extLst>
          </p:cNvPr>
          <p:cNvCxnSpPr/>
          <p:nvPr/>
        </p:nvCxnSpPr>
        <p:spPr>
          <a:xfrm>
            <a:off x="3779912" y="1412776"/>
            <a:ext cx="0" cy="296863"/>
          </a:xfrm>
          <a:prstGeom prst="straightConnector1">
            <a:avLst/>
          </a:prstGeom>
          <a:ln w="50800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4" name="Rectangle 4">
            <a:extLst>
              <a:ext uri="{FF2B5EF4-FFF2-40B4-BE49-F238E27FC236}">
                <a16:creationId xmlns:a16="http://schemas.microsoft.com/office/drawing/2014/main" id="{D53502F9-32EB-4816-82D1-B7AA073B57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6125" y="361950"/>
            <a:ext cx="8229600" cy="144463"/>
          </a:xfrm>
        </p:spPr>
        <p:txBody>
          <a:bodyPr/>
          <a:lstStyle/>
          <a:p>
            <a:pPr eaLnBrk="1" hangingPunct="1"/>
            <a:r>
              <a:rPr lang="en-GB" altLang="en-US" sz="1600" b="1"/>
              <a:t>GUIDELINES FOR PREVENTION OF PAEDIATRIC THROMBOEMBOLISM</a:t>
            </a:r>
          </a:p>
        </p:txBody>
      </p:sp>
      <p:graphicFrame>
        <p:nvGraphicFramePr>
          <p:cNvPr id="2079" name="Group 31">
            <a:extLst>
              <a:ext uri="{FF2B5EF4-FFF2-40B4-BE49-F238E27FC236}">
                <a16:creationId xmlns:a16="http://schemas.microsoft.com/office/drawing/2014/main" id="{5678058C-6CAB-4317-991C-FBB3832EFAEC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81837085"/>
              </p:ext>
            </p:extLst>
          </p:nvPr>
        </p:nvGraphicFramePr>
        <p:xfrm>
          <a:off x="6804025" y="622300"/>
          <a:ext cx="2147888" cy="5484813"/>
        </p:xfrm>
        <a:graphic>
          <a:graphicData uri="http://schemas.openxmlformats.org/drawingml/2006/table">
            <a:tbl>
              <a:tblPr/>
              <a:tblGrid>
                <a:gridCol w="2147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86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MAJOR RISK FACTORS</a:t>
                      </a:r>
                    </a:p>
                  </a:txBody>
                  <a:tcPr marL="91416" marR="91416"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61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PREVIOUS HISTORY OF THROMBOSIS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SURGICAL DISLOCATION SUFE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OBESITY (BMI&gt;30)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POLYTRAUMA AND/OR PELVIC TRAUMA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THROMBOPHILIAS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ACTIVE MALIGNANCY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CENTRAL VENOUS LINE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SURGERY &gt;1 HOUR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SURGERY +ANAESTHESIA &gt;90 MINUTES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SICKLE CELL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PICU / SEVERE BURNS OR SEPSIS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16" marR="91416"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063" name="Text Box 56">
            <a:extLst>
              <a:ext uri="{FF2B5EF4-FFF2-40B4-BE49-F238E27FC236}">
                <a16:creationId xmlns:a16="http://schemas.microsoft.com/office/drawing/2014/main" id="{F4D518BA-476F-4FEC-8B20-1B089A8566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277725"/>
            <a:ext cx="860583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None/>
            </a:pPr>
            <a:r>
              <a:rPr lang="en-GB" altLang="en-US" sz="1000" b="1" dirty="0"/>
              <a:t>This guideline is intended for paediatrics and does not apply to neonates. The anticoagulant of choice in children is </a:t>
            </a:r>
            <a:r>
              <a:rPr lang="en-GB" altLang="en-US" sz="1000" b="1" dirty="0" err="1"/>
              <a:t>Dalteparin</a:t>
            </a:r>
            <a:endParaRPr lang="en-GB" altLang="en-US" sz="1000" b="1" dirty="0"/>
          </a:p>
        </p:txBody>
      </p:sp>
      <p:sp>
        <p:nvSpPr>
          <p:cNvPr id="2064" name="Text Box 68">
            <a:extLst>
              <a:ext uri="{FF2B5EF4-FFF2-40B4-BE49-F238E27FC236}">
                <a16:creationId xmlns:a16="http://schemas.microsoft.com/office/drawing/2014/main" id="{9AD75485-60FA-4B5B-8693-756975D8F4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085" y="6388893"/>
            <a:ext cx="835183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800"/>
          </a:p>
        </p:txBody>
      </p:sp>
      <p:cxnSp>
        <p:nvCxnSpPr>
          <p:cNvPr id="2051" name="Straight Arrow Connector 2050">
            <a:extLst>
              <a:ext uri="{FF2B5EF4-FFF2-40B4-BE49-F238E27FC236}">
                <a16:creationId xmlns:a16="http://schemas.microsoft.com/office/drawing/2014/main" id="{513A3E13-8940-43C0-A399-6D9EC508E594}"/>
              </a:ext>
            </a:extLst>
          </p:cNvPr>
          <p:cNvCxnSpPr/>
          <p:nvPr/>
        </p:nvCxnSpPr>
        <p:spPr>
          <a:xfrm>
            <a:off x="1951670" y="2590932"/>
            <a:ext cx="0" cy="288925"/>
          </a:xfrm>
          <a:prstGeom prst="straightConnector1">
            <a:avLst/>
          </a:prstGeom>
          <a:ln w="50800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73" name="Picture 4">
            <a:extLst>
              <a:ext uri="{FF2B5EF4-FFF2-40B4-BE49-F238E27FC236}">
                <a16:creationId xmlns:a16="http://schemas.microsoft.com/office/drawing/2014/main" id="{22AAB2BE-43C0-4B5F-A0A0-242BD518AB8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122238"/>
            <a:ext cx="1301750" cy="26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725F9D2-DF2E-2F42-BBB8-793378EF93EB}"/>
              </a:ext>
            </a:extLst>
          </p:cNvPr>
          <p:cNvCxnSpPr/>
          <p:nvPr/>
        </p:nvCxnSpPr>
        <p:spPr>
          <a:xfrm>
            <a:off x="1931720" y="3668421"/>
            <a:ext cx="0" cy="288925"/>
          </a:xfrm>
          <a:prstGeom prst="straightConnector1">
            <a:avLst/>
          </a:prstGeom>
          <a:ln w="50800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052">
            <a:extLst>
              <a:ext uri="{FF2B5EF4-FFF2-40B4-BE49-F238E27FC236}">
                <a16:creationId xmlns:a16="http://schemas.microsoft.com/office/drawing/2014/main" id="{A086CD88-A1E0-414D-B0FF-01415210DB4D}"/>
              </a:ext>
            </a:extLst>
          </p:cNvPr>
          <p:cNvCxnSpPr/>
          <p:nvPr/>
        </p:nvCxnSpPr>
        <p:spPr>
          <a:xfrm>
            <a:off x="4862619" y="3754283"/>
            <a:ext cx="0" cy="288925"/>
          </a:xfrm>
          <a:prstGeom prst="straightConnector1">
            <a:avLst/>
          </a:prstGeom>
          <a:ln w="50800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>
            <a:extLst>
              <a:ext uri="{FF2B5EF4-FFF2-40B4-BE49-F238E27FC236}">
                <a16:creationId xmlns:a16="http://schemas.microsoft.com/office/drawing/2014/main" id="{5EE9DD4A-8171-452A-9049-BC7C2A9C6C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76250"/>
            <a:ext cx="8229600" cy="792163"/>
          </a:xfrm>
        </p:spPr>
        <p:txBody>
          <a:bodyPr/>
          <a:lstStyle/>
          <a:p>
            <a:pPr algn="l" eaLnBrk="1" hangingPunct="1"/>
            <a:br>
              <a:rPr lang="en-GB" altLang="en-US" sz="1200"/>
            </a:br>
            <a:r>
              <a:rPr lang="en-GB" altLang="en-US" sz="1800" b="1">
                <a:solidFill>
                  <a:srgbClr val="FF0000"/>
                </a:solidFill>
              </a:rPr>
              <a:t>Dalteparin is used in the Children’s Directorate as the low molecular weight heparin of choice. Dose: &lt;12 years 100units/kg once daily, &gt;12 years 2500-5000 units once daily. 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239B63D-F688-4D99-B300-B50FF0AF971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940425" y="1268413"/>
            <a:ext cx="2520950" cy="22320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600" dirty="0"/>
              <a:t>	</a:t>
            </a:r>
            <a:r>
              <a:rPr lang="en-GB" altLang="en-US" sz="1600" b="1" dirty="0"/>
              <a:t>A contraindication to pneumatic boots is:</a:t>
            </a:r>
            <a:r>
              <a:rPr lang="en-GB" altLang="en-US" sz="1600" dirty="0"/>
              <a:t> </a:t>
            </a:r>
          </a:p>
          <a:p>
            <a:pPr eaLnBrk="1" hangingPunct="1">
              <a:buFontTx/>
              <a:buNone/>
            </a:pPr>
            <a:r>
              <a:rPr lang="en-GB" altLang="en-US" sz="1600" dirty="0"/>
              <a:t>	Pre-existing DVT</a:t>
            </a:r>
          </a:p>
          <a:p>
            <a:pPr eaLnBrk="1" hangingPunct="1">
              <a:buFontTx/>
              <a:buNone/>
            </a:pPr>
            <a:endParaRPr lang="en-GB" altLang="en-US" sz="1600" dirty="0"/>
          </a:p>
          <a:p>
            <a:pPr eaLnBrk="1" hangingPunct="1"/>
            <a:endParaRPr lang="en-GB" altLang="en-US" sz="1600" dirty="0"/>
          </a:p>
        </p:txBody>
      </p:sp>
      <p:sp>
        <p:nvSpPr>
          <p:cNvPr id="3076" name="Rectangle 6">
            <a:extLst>
              <a:ext uri="{FF2B5EF4-FFF2-40B4-BE49-F238E27FC236}">
                <a16:creationId xmlns:a16="http://schemas.microsoft.com/office/drawing/2014/main" id="{A325F0E1-6E64-4261-9033-E33F25A5D4DF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8313" y="1341438"/>
            <a:ext cx="6272212" cy="331311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600" b="1"/>
              <a:t>Contraindications to heparin prophylaxis include:</a:t>
            </a:r>
          </a:p>
          <a:p>
            <a:pPr eaLnBrk="1" hangingPunct="1">
              <a:buFontTx/>
              <a:buNone/>
            </a:pPr>
            <a:r>
              <a:rPr lang="en-GB" altLang="en-US" sz="1600"/>
              <a:t>Heparin hypersensitivity</a:t>
            </a:r>
          </a:p>
          <a:p>
            <a:pPr eaLnBrk="1" hangingPunct="1">
              <a:buFontTx/>
              <a:buNone/>
            </a:pPr>
            <a:r>
              <a:rPr lang="en-GB" altLang="en-US" sz="1600"/>
              <a:t>Platelets&lt;80</a:t>
            </a:r>
          </a:p>
          <a:p>
            <a:pPr eaLnBrk="1" hangingPunct="1">
              <a:buFontTx/>
              <a:buNone/>
            </a:pPr>
            <a:r>
              <a:rPr lang="en-GB" altLang="en-US" sz="1600"/>
              <a:t>Previous heparin-induced thrombocytopaenia</a:t>
            </a:r>
          </a:p>
          <a:p>
            <a:pPr eaLnBrk="1" hangingPunct="1">
              <a:buFontTx/>
              <a:buNone/>
            </a:pPr>
            <a:r>
              <a:rPr lang="en-GB" altLang="en-US" sz="1600"/>
              <a:t>Oesophageal varices</a:t>
            </a:r>
          </a:p>
          <a:p>
            <a:pPr eaLnBrk="1" hangingPunct="1">
              <a:buFontTx/>
              <a:buNone/>
            </a:pPr>
            <a:r>
              <a:rPr lang="en-GB" altLang="en-US" sz="1600"/>
              <a:t>Congenital or acquired bleeding</a:t>
            </a:r>
          </a:p>
          <a:p>
            <a:pPr eaLnBrk="1" hangingPunct="1">
              <a:buFontTx/>
              <a:buNone/>
            </a:pPr>
            <a:r>
              <a:rPr lang="en-GB" altLang="en-US" sz="1600"/>
              <a:t>Renal or hepatic failure</a:t>
            </a:r>
          </a:p>
          <a:p>
            <a:pPr eaLnBrk="1" hangingPunct="1">
              <a:buFontTx/>
              <a:buNone/>
            </a:pPr>
            <a:r>
              <a:rPr lang="en-GB" altLang="en-US" sz="1600"/>
              <a:t>Surgery to brain, eye or spinal cord</a:t>
            </a:r>
          </a:p>
          <a:p>
            <a:pPr eaLnBrk="1" hangingPunct="1">
              <a:buFontTx/>
              <a:buNone/>
            </a:pPr>
            <a:r>
              <a:rPr lang="en-GB" altLang="en-US" sz="1600"/>
              <a:t>Active peptic ulcer disease</a:t>
            </a:r>
          </a:p>
          <a:p>
            <a:pPr eaLnBrk="1" hangingPunct="1">
              <a:buFontTx/>
              <a:buNone/>
            </a:pPr>
            <a:r>
              <a:rPr lang="en-GB" altLang="en-US" sz="1600"/>
              <a:t>Active bleeding</a:t>
            </a:r>
          </a:p>
          <a:p>
            <a:pPr eaLnBrk="1" hangingPunct="1">
              <a:buFontTx/>
              <a:buNone/>
            </a:pPr>
            <a:r>
              <a:rPr lang="en-GB" altLang="en-US" sz="1600"/>
              <a:t>Coagulopathy</a:t>
            </a:r>
          </a:p>
          <a:p>
            <a:pPr eaLnBrk="1" hangingPunct="1">
              <a:buFontTx/>
              <a:buNone/>
            </a:pPr>
            <a:r>
              <a:rPr lang="en-GB" altLang="en-US" sz="1600"/>
              <a:t>Recent cerebral haemorrhage</a:t>
            </a:r>
          </a:p>
        </p:txBody>
      </p:sp>
      <p:sp>
        <p:nvSpPr>
          <p:cNvPr id="3077" name="Rectangle 4">
            <a:extLst>
              <a:ext uri="{FF2B5EF4-FFF2-40B4-BE49-F238E27FC236}">
                <a16:creationId xmlns:a16="http://schemas.microsoft.com/office/drawing/2014/main" id="{20333C80-0502-4A35-9DBB-4619EA880C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868863"/>
            <a:ext cx="8280400" cy="175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 b="1" u="sng"/>
              <a:t>References:</a:t>
            </a:r>
            <a:r>
              <a:rPr lang="en-GB" altLang="en-US" sz="1000" b="1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/>
              <a:t>1. Venous thromboembolism in paediatric practice. Deborah J. Clark </a:t>
            </a:r>
            <a:r>
              <a:rPr lang="en-GB" altLang="en-US" sz="800" i="1"/>
              <a:t>Paediatric Anaesthesia </a:t>
            </a:r>
            <a:r>
              <a:rPr lang="en-GB" altLang="en-US" sz="800"/>
              <a:t>1999 vol. 9 pages 475-484.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/>
              <a:t>2. Perioperative thromboprophylaxis in children: development of a guideline for management. Philip C. Jackson and Judith M. Morgan </a:t>
            </a:r>
            <a:r>
              <a:rPr lang="en-GB" altLang="en-US" sz="800" i="1"/>
              <a:t>Paediatric Anaesthesia  </a:t>
            </a:r>
            <a:r>
              <a:rPr lang="en-GB" altLang="en-US" sz="800"/>
              <a:t>2008 vol. 18, pages 478-487.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/>
              <a:t>3. Venous thrombolembolism: Reducing the risk of venous thromboembolism (deep vein thrombosis and pulmonary embolism) in inpatients undergoing surgery). NICE clinical guidelines  April 2007.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/>
              <a:t>4. Guidelines (8th Edition) Physicians Evidence-Based Clinical Practice: American College of Chest Physicians.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/>
              <a:t>5. Antithrombotic Therapy in Neonates and Children. </a:t>
            </a:r>
            <a:r>
              <a:rPr lang="en-GB" altLang="en-US" sz="800" b="1"/>
              <a:t> </a:t>
            </a:r>
            <a:r>
              <a:rPr lang="en-GB" altLang="en-US" sz="800"/>
              <a:t>Fenella Kirkham, Patricia Massicotte and Alan D. Michelson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/>
              <a:t>Paul Monagle, Elizabeth Chalmers, Anthony Chan, Gabrielle deVeber, </a:t>
            </a:r>
            <a:r>
              <a:rPr lang="en-GB" altLang="en-US" sz="800" i="1"/>
              <a:t>Chest </a:t>
            </a:r>
            <a:r>
              <a:rPr lang="en-GB" altLang="en-US" sz="800"/>
              <a:t>2008;133;887-968.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/>
              <a:t>6. Venous thromboembolism: reducing the risk of venous thromboembolism (deep vein thrombosis and pulmonary embolism) in patients admitted to hospital. NICE clinical guidelines 2010.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/>
              <a:t>7. Morgan J, Checketts M, Arana A, et al. Prevention of perioperative venous thromboembolism in pediatric patients: Guidelines from the Association of Paediatric Anaesthetists of Great Britain and Ireland (APAGBI). </a:t>
            </a:r>
            <a:r>
              <a:rPr lang="en-GB" altLang="en-US" sz="800" i="1"/>
              <a:t>Pediatr Anesth</a:t>
            </a:r>
            <a:r>
              <a:rPr lang="en-GB" altLang="en-US" sz="800"/>
              <a:t>. 2018;28:382‐391.</a:t>
            </a:r>
            <a:r>
              <a:rPr lang="en-GB" altLang="en-US" sz="1000"/>
              <a:t>		</a:t>
            </a:r>
            <a:endParaRPr lang="en-GB" altLang="en-US" sz="1000" b="1"/>
          </a:p>
        </p:txBody>
      </p:sp>
      <p:pic>
        <p:nvPicPr>
          <p:cNvPr id="3078" name="Picture 1">
            <a:extLst>
              <a:ext uri="{FF2B5EF4-FFF2-40B4-BE49-F238E27FC236}">
                <a16:creationId xmlns:a16="http://schemas.microsoft.com/office/drawing/2014/main" id="{E68591E6-4521-4946-A18C-F8E36B0F8E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68275"/>
            <a:ext cx="1368425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9" name="TextBox 1">
            <a:extLst>
              <a:ext uri="{FF2B5EF4-FFF2-40B4-BE49-F238E27FC236}">
                <a16:creationId xmlns:a16="http://schemas.microsoft.com/office/drawing/2014/main" id="{41335B72-7996-44C7-BAF5-13D72B9704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6381750"/>
            <a:ext cx="4176712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 dirty="0"/>
              <a:t> M. </a:t>
            </a:r>
            <a:r>
              <a:rPr lang="en-GB" altLang="en-US" sz="900" b="1" dirty="0" err="1"/>
              <a:t>Basu</a:t>
            </a:r>
            <a:r>
              <a:rPr lang="en-GB" altLang="en-US" sz="900" b="1" dirty="0"/>
              <a:t>,  J </a:t>
            </a:r>
            <a:r>
              <a:rPr lang="en-GB" altLang="en-US" sz="900" b="1" dirty="0" err="1"/>
              <a:t>Challands</a:t>
            </a:r>
            <a:r>
              <a:rPr lang="en-GB" altLang="en-US" sz="900" b="1" dirty="0"/>
              <a:t>, Nov 2010 ,  Louise Bowles Jan 2015,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 dirty="0"/>
              <a:t> Rob McCartney ,Jo </a:t>
            </a:r>
            <a:r>
              <a:rPr lang="en-GB" altLang="en-US" sz="900" b="1" dirty="0" err="1"/>
              <a:t>Challands</a:t>
            </a:r>
            <a:r>
              <a:rPr lang="en-GB" altLang="en-US" sz="900" b="1" dirty="0"/>
              <a:t> Dec 2018 – Tom </a:t>
            </a:r>
            <a:r>
              <a:rPr lang="en-GB" altLang="en-US" sz="900" b="1" dirty="0" err="1"/>
              <a:t>Urwin</a:t>
            </a:r>
            <a:r>
              <a:rPr lang="en-GB" altLang="en-US" sz="900" b="1" dirty="0"/>
              <a:t>, Hannah Lewis 2022</a:t>
            </a:r>
            <a:endParaRPr lang="en-GB" altLang="en-US" sz="900" b="1" u="sng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6370</TotalTime>
  <Words>493</Words>
  <Application>Microsoft Macintosh PowerPoint</Application>
  <PresentationFormat>On-screen Show (4:3)</PresentationFormat>
  <Paragraphs>52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Default Design</vt:lpstr>
      <vt:lpstr>GUIDELINES FOR PREVENTION OF PAEDIATRIC THROMBOEMBOLISM</vt:lpstr>
      <vt:lpstr> Dalteparin is used in the Children’s Directorate as the low molecular weight heparin of choice. Dose: &lt;12 years 100units/kg once daily, &gt;12 years 2500-5000 units once daily. </vt:lpstr>
    </vt:vector>
  </TitlesOfParts>
  <Company>Barts and The London NHS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Saptashree Melissa Basu</dc:creator>
  <cp:lastModifiedBy>Hannah Lewis</cp:lastModifiedBy>
  <cp:revision>80</cp:revision>
  <dcterms:created xsi:type="dcterms:W3CDTF">2009-09-30T14:05:28Z</dcterms:created>
  <dcterms:modified xsi:type="dcterms:W3CDTF">2022-04-13T09:47:36Z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inDIP File ID">
    <vt:lpwstr>4cd1ce59-65e4-49f8-ba44-e9263678354f</vt:lpwstr>
  </property>
</Properties>
</file>