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92352" y="280415"/>
            <a:ext cx="8415528" cy="56692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77696" y="314325"/>
            <a:ext cx="8296275" cy="447675"/>
          </a:xfrm>
          <a:custGeom>
            <a:avLst/>
            <a:gdLst/>
            <a:ahLst/>
            <a:cxnLst/>
            <a:rect l="l" t="t" r="r" b="b"/>
            <a:pathLst>
              <a:path w="8296275" h="447675">
                <a:moveTo>
                  <a:pt x="8296275" y="0"/>
                </a:moveTo>
                <a:lnTo>
                  <a:pt x="0" y="0"/>
                </a:lnTo>
                <a:lnTo>
                  <a:pt x="0" y="447675"/>
                </a:lnTo>
                <a:lnTo>
                  <a:pt x="8296275" y="447675"/>
                </a:lnTo>
                <a:lnTo>
                  <a:pt x="8296275" y="0"/>
                </a:lnTo>
                <a:close/>
              </a:path>
            </a:pathLst>
          </a:custGeom>
          <a:solidFill>
            <a:srgbClr val="E3E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77696" y="314325"/>
            <a:ext cx="8296275" cy="447675"/>
          </a:xfrm>
          <a:custGeom>
            <a:avLst/>
            <a:gdLst/>
            <a:ahLst/>
            <a:cxnLst/>
            <a:rect l="l" t="t" r="r" b="b"/>
            <a:pathLst>
              <a:path w="8296275" h="447675">
                <a:moveTo>
                  <a:pt x="0" y="0"/>
                </a:moveTo>
                <a:lnTo>
                  <a:pt x="8296275" y="0"/>
                </a:lnTo>
                <a:lnTo>
                  <a:pt x="8296275" y="447675"/>
                </a:lnTo>
                <a:lnTo>
                  <a:pt x="0" y="44767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3093" y="342858"/>
            <a:ext cx="8296275" cy="437364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2999105" marR="313055" indent="-2682240">
              <a:lnSpc>
                <a:spcPct val="110000"/>
              </a:lnSpc>
              <a:spcBef>
                <a:spcPts val="165"/>
              </a:spcBef>
            </a:pPr>
            <a:r>
              <a:rPr sz="1200" b="1" spc="-5" dirty="0">
                <a:latin typeface="Arial"/>
                <a:cs typeface="Arial"/>
              </a:rPr>
              <a:t>Peri-operative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Paediatric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Fluid Guideline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for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&gt;5kg:</a:t>
            </a:r>
            <a:r>
              <a:rPr lang="en-GB" sz="1200" b="1" spc="-5" dirty="0">
                <a:latin typeface="Arial"/>
                <a:cs typeface="Arial"/>
              </a:rPr>
              <a:t> A</a:t>
            </a:r>
            <a:r>
              <a:rPr lang="en-GB" sz="1200" b="1" spc="35" dirty="0">
                <a:latin typeface="Arial"/>
                <a:cs typeface="Arial"/>
              </a:rPr>
              <a:t>.</a:t>
            </a:r>
            <a:r>
              <a:rPr sz="1200" b="1" spc="-5" dirty="0">
                <a:latin typeface="Arial"/>
                <a:cs typeface="Arial"/>
              </a:rPr>
              <a:t>RESUSCITATION,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lang="en-GB" sz="1200" b="1" spc="15" dirty="0">
                <a:latin typeface="Arial"/>
                <a:cs typeface="Arial"/>
              </a:rPr>
              <a:t>B. </a:t>
            </a:r>
            <a:r>
              <a:rPr sz="1200" b="1" spc="-5" dirty="0">
                <a:latin typeface="Arial"/>
                <a:cs typeface="Arial"/>
              </a:rPr>
              <a:t>MAINTENANCE,</a:t>
            </a:r>
            <a:r>
              <a:rPr sz="1200" b="1" spc="15" dirty="0">
                <a:latin typeface="Arial"/>
                <a:cs typeface="Arial"/>
              </a:rPr>
              <a:t> </a:t>
            </a:r>
            <a:endParaRPr lang="en-GB" sz="1200" b="1" spc="15" dirty="0">
              <a:latin typeface="Arial"/>
              <a:cs typeface="Arial"/>
            </a:endParaRPr>
          </a:p>
          <a:p>
            <a:pPr marL="2999105" marR="313055" indent="-2682240">
              <a:lnSpc>
                <a:spcPct val="110000"/>
              </a:lnSpc>
              <a:spcBef>
                <a:spcPts val="165"/>
              </a:spcBef>
            </a:pPr>
            <a:r>
              <a:rPr lang="en-GB" sz="1200" b="1" spc="15" dirty="0">
                <a:latin typeface="Arial"/>
                <a:cs typeface="Arial"/>
              </a:rPr>
              <a:t>                                   C. </a:t>
            </a:r>
            <a:r>
              <a:rPr sz="1200" b="1" spc="-5" dirty="0">
                <a:latin typeface="Arial"/>
                <a:cs typeface="Arial"/>
              </a:rPr>
              <a:t>REPLACEMENT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OF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LOSSES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AND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Arial"/>
                <a:cs typeface="Arial"/>
              </a:rPr>
              <a:t>REASSESSMENT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2880" y="822960"/>
            <a:ext cx="2828925" cy="2874645"/>
            <a:chOff x="182880" y="822960"/>
            <a:chExt cx="2828925" cy="28746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880" y="822960"/>
              <a:ext cx="2828544" cy="287426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4221" y="856615"/>
              <a:ext cx="2733675" cy="275272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44221" y="856614"/>
            <a:ext cx="2733675" cy="27527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7155" marR="841375" indent="752475">
              <a:lnSpc>
                <a:spcPct val="117900"/>
              </a:lnSpc>
              <a:spcBef>
                <a:spcPts val="165"/>
              </a:spcBef>
            </a:pPr>
            <a:r>
              <a:rPr sz="950" b="1" spc="35" dirty="0">
                <a:latin typeface="Arial"/>
                <a:cs typeface="Arial"/>
              </a:rPr>
              <a:t>P</a:t>
            </a:r>
            <a:r>
              <a:rPr sz="950" b="1" spc="25" dirty="0">
                <a:latin typeface="Arial"/>
                <a:cs typeface="Arial"/>
              </a:rPr>
              <a:t>R</a:t>
            </a:r>
            <a:r>
              <a:rPr sz="950" b="1" spc="10" dirty="0">
                <a:latin typeface="Arial"/>
                <a:cs typeface="Arial"/>
              </a:rPr>
              <a:t>E</a:t>
            </a:r>
            <a:r>
              <a:rPr sz="950" b="1" spc="15" dirty="0">
                <a:latin typeface="Arial"/>
                <a:cs typeface="Arial"/>
              </a:rPr>
              <a:t>-</a:t>
            </a:r>
            <a:r>
              <a:rPr sz="950" b="1" spc="25" dirty="0">
                <a:latin typeface="Arial"/>
                <a:cs typeface="Arial"/>
              </a:rPr>
              <a:t>O</a:t>
            </a:r>
            <a:r>
              <a:rPr sz="950" b="1" spc="35" dirty="0">
                <a:latin typeface="Arial"/>
                <a:cs typeface="Arial"/>
              </a:rPr>
              <a:t>PE</a:t>
            </a:r>
            <a:r>
              <a:rPr sz="950" b="1" spc="25" dirty="0">
                <a:latin typeface="Arial"/>
                <a:cs typeface="Arial"/>
              </a:rPr>
              <a:t>RA</a:t>
            </a:r>
            <a:r>
              <a:rPr sz="950" b="1" spc="40" dirty="0">
                <a:latin typeface="Arial"/>
                <a:cs typeface="Arial"/>
              </a:rPr>
              <a:t>T</a:t>
            </a:r>
            <a:r>
              <a:rPr sz="950" b="1" spc="-5" dirty="0">
                <a:latin typeface="Arial"/>
                <a:cs typeface="Arial"/>
              </a:rPr>
              <a:t>I</a:t>
            </a:r>
            <a:r>
              <a:rPr sz="950" b="1" spc="35" dirty="0">
                <a:latin typeface="Arial"/>
                <a:cs typeface="Arial"/>
              </a:rPr>
              <a:t>V</a:t>
            </a:r>
            <a:r>
              <a:rPr sz="950" b="1" spc="10" dirty="0">
                <a:latin typeface="Arial"/>
                <a:cs typeface="Arial"/>
              </a:rPr>
              <a:t>E  </a:t>
            </a:r>
            <a:r>
              <a:rPr lang="en-GB" sz="950" b="1" spc="10" dirty="0">
                <a:latin typeface="Arial"/>
                <a:cs typeface="Arial"/>
              </a:rPr>
              <a:t>A. 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RESUSCITATION</a:t>
            </a:r>
            <a:endParaRPr sz="950" dirty="0">
              <a:latin typeface="Arial"/>
              <a:cs typeface="Arial"/>
            </a:endParaRPr>
          </a:p>
          <a:p>
            <a:pPr marL="97155">
              <a:lnSpc>
                <a:spcPct val="100000"/>
              </a:lnSpc>
              <a:spcBef>
                <a:spcPts val="180"/>
              </a:spcBef>
            </a:pPr>
            <a:r>
              <a:rPr sz="950" spc="15" dirty="0">
                <a:latin typeface="Arial MT"/>
                <a:cs typeface="Arial MT"/>
              </a:rPr>
              <a:t>Is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Child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Hypovolaemic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or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Shocked?</a:t>
            </a:r>
            <a:endParaRPr sz="950" dirty="0">
              <a:latin typeface="Arial MT"/>
              <a:cs typeface="Arial MT"/>
            </a:endParaRPr>
          </a:p>
          <a:p>
            <a:pPr marL="97155">
              <a:lnSpc>
                <a:spcPct val="100000"/>
              </a:lnSpc>
              <a:spcBef>
                <a:spcPts val="180"/>
              </a:spcBef>
            </a:pPr>
            <a:r>
              <a:rPr sz="950" b="1" spc="20" dirty="0">
                <a:latin typeface="Arial"/>
                <a:cs typeface="Arial"/>
              </a:rPr>
              <a:t>Dehydration</a:t>
            </a:r>
            <a:r>
              <a:rPr sz="950" b="1" spc="5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red</a:t>
            </a:r>
            <a:r>
              <a:rPr sz="950" b="1" spc="5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flags:</a:t>
            </a:r>
            <a:endParaRPr sz="950" dirty="0">
              <a:latin typeface="Arial"/>
              <a:cs typeface="Arial"/>
            </a:endParaRPr>
          </a:p>
          <a:p>
            <a:pPr marL="97155" marR="142875">
              <a:lnSpc>
                <a:spcPct val="115799"/>
              </a:lnSpc>
            </a:pPr>
            <a:r>
              <a:rPr sz="950" spc="15" dirty="0">
                <a:latin typeface="Arial MT"/>
                <a:cs typeface="Arial MT"/>
              </a:rPr>
              <a:t>Altered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responsiveness,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appears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unwell </a:t>
            </a:r>
            <a:r>
              <a:rPr sz="950" spc="15" dirty="0">
                <a:latin typeface="Arial MT"/>
                <a:cs typeface="Arial MT"/>
              </a:rPr>
              <a:t>or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deteriorating, </a:t>
            </a:r>
            <a:r>
              <a:rPr sz="950" spc="20" dirty="0">
                <a:latin typeface="Arial MT"/>
                <a:cs typeface="Arial MT"/>
              </a:rPr>
              <a:t>sunken eyes, tachypnoea,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tachycardia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reduced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skin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turgor.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i="1" spc="20" dirty="0">
                <a:latin typeface="Arial"/>
                <a:cs typeface="Arial"/>
              </a:rPr>
              <a:t>Other </a:t>
            </a:r>
            <a:r>
              <a:rPr sz="950" i="1" spc="25" dirty="0">
                <a:latin typeface="Arial"/>
                <a:cs typeface="Arial"/>
              </a:rPr>
              <a:t> </a:t>
            </a:r>
            <a:r>
              <a:rPr sz="950" i="1" spc="15" dirty="0">
                <a:latin typeface="Arial"/>
                <a:cs typeface="Arial"/>
              </a:rPr>
              <a:t>clinical features</a:t>
            </a:r>
            <a:r>
              <a:rPr sz="950" i="1" spc="35" dirty="0">
                <a:latin typeface="Arial"/>
                <a:cs typeface="Arial"/>
              </a:rPr>
              <a:t> </a:t>
            </a:r>
            <a:r>
              <a:rPr sz="950" i="1" spc="15" dirty="0">
                <a:latin typeface="Arial"/>
                <a:cs typeface="Arial"/>
              </a:rPr>
              <a:t>of </a:t>
            </a:r>
            <a:r>
              <a:rPr sz="950" i="1" spc="20" dirty="0">
                <a:latin typeface="Arial"/>
                <a:cs typeface="Arial"/>
              </a:rPr>
              <a:t>dehydration</a:t>
            </a:r>
            <a:r>
              <a:rPr sz="950" i="1" dirty="0">
                <a:latin typeface="Arial"/>
                <a:cs typeface="Arial"/>
              </a:rPr>
              <a:t> </a:t>
            </a:r>
            <a:r>
              <a:rPr sz="950" spc="10" dirty="0">
                <a:latin typeface="Arial MT"/>
                <a:cs typeface="Arial MT"/>
              </a:rPr>
              <a:t>-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dry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mucous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membranes, normal </a:t>
            </a:r>
            <a:r>
              <a:rPr sz="950" spc="25" dirty="0">
                <a:latin typeface="Arial MT"/>
                <a:cs typeface="Arial MT"/>
              </a:rPr>
              <a:t>BP, </a:t>
            </a:r>
            <a:r>
              <a:rPr sz="950" spc="20" dirty="0">
                <a:latin typeface="Arial MT"/>
                <a:cs typeface="Arial MT"/>
              </a:rPr>
              <a:t>normal CRT,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decreased urine output </a:t>
            </a:r>
            <a:r>
              <a:rPr sz="950" spc="15" dirty="0">
                <a:latin typeface="Arial MT"/>
                <a:cs typeface="Arial MT"/>
              </a:rPr>
              <a:t>and </a:t>
            </a:r>
            <a:r>
              <a:rPr sz="950" spc="20" dirty="0">
                <a:latin typeface="Arial MT"/>
                <a:cs typeface="Arial MT"/>
              </a:rPr>
              <a:t>warm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extremities.</a:t>
            </a:r>
            <a:endParaRPr sz="950" dirty="0">
              <a:latin typeface="Arial MT"/>
              <a:cs typeface="Arial MT"/>
            </a:endParaRPr>
          </a:p>
          <a:p>
            <a:pPr marL="97155">
              <a:lnSpc>
                <a:spcPct val="100000"/>
              </a:lnSpc>
              <a:spcBef>
                <a:spcPts val="204"/>
              </a:spcBef>
            </a:pPr>
            <a:r>
              <a:rPr sz="950" b="1" spc="20" dirty="0">
                <a:latin typeface="Arial"/>
                <a:cs typeface="Arial"/>
              </a:rPr>
              <a:t>Hypovolaemic</a:t>
            </a:r>
            <a:r>
              <a:rPr sz="950" b="1" spc="10" dirty="0">
                <a:latin typeface="Arial"/>
                <a:cs typeface="Arial"/>
              </a:rPr>
              <a:t> </a:t>
            </a:r>
            <a:r>
              <a:rPr sz="950" b="1" spc="20" dirty="0">
                <a:latin typeface="Arial"/>
                <a:cs typeface="Arial"/>
              </a:rPr>
              <a:t>shock:</a:t>
            </a:r>
            <a:endParaRPr sz="950" dirty="0">
              <a:latin typeface="Arial"/>
              <a:cs typeface="Arial"/>
            </a:endParaRPr>
          </a:p>
          <a:p>
            <a:pPr marL="97155" marR="86995">
              <a:lnSpc>
                <a:spcPct val="115799"/>
              </a:lnSpc>
            </a:pPr>
            <a:r>
              <a:rPr sz="950" spc="20" dirty="0">
                <a:latin typeface="Arial MT"/>
                <a:cs typeface="Arial MT"/>
              </a:rPr>
              <a:t>Hypotension, tachycardia, tachypnoea,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prolonged</a:t>
            </a:r>
            <a:r>
              <a:rPr sz="950" spc="25" dirty="0">
                <a:latin typeface="Arial MT"/>
                <a:cs typeface="Arial MT"/>
              </a:rPr>
              <a:t> CRT,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weak</a:t>
            </a:r>
            <a:r>
              <a:rPr sz="950" spc="15" dirty="0">
                <a:latin typeface="Arial MT"/>
                <a:cs typeface="Arial MT"/>
              </a:rPr>
              <a:t> peripheral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pulses,</a:t>
            </a:r>
            <a:r>
              <a:rPr sz="950" spc="20" dirty="0">
                <a:latin typeface="Arial MT"/>
                <a:cs typeface="Arial MT"/>
              </a:rPr>
              <a:t> pale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or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mottled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skin,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cold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extremities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and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decreased </a:t>
            </a:r>
            <a:r>
              <a:rPr sz="950" spc="25" dirty="0">
                <a:latin typeface="Arial MT"/>
                <a:cs typeface="Arial MT"/>
              </a:rPr>
              <a:t>GCS</a:t>
            </a:r>
            <a:endParaRPr sz="950" dirty="0">
              <a:latin typeface="Arial MT"/>
              <a:cs typeface="Arial M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36028" y="787248"/>
            <a:ext cx="3152140" cy="2176780"/>
            <a:chOff x="7336537" y="826008"/>
            <a:chExt cx="3152140" cy="21767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36537" y="826008"/>
              <a:ext cx="3151631" cy="217627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422896" y="857249"/>
              <a:ext cx="3032125" cy="205740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7422896" y="857250"/>
            <a:ext cx="3032125" cy="20478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016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95"/>
              </a:spcBef>
            </a:pP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RESUSCITATION</a:t>
            </a:r>
            <a:r>
              <a:rPr sz="950" b="1" spc="25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+ </a:t>
            </a:r>
            <a:r>
              <a:rPr sz="950" b="1" spc="30" dirty="0">
                <a:solidFill>
                  <a:srgbClr val="FF0000"/>
                </a:solidFill>
                <a:latin typeface="Arial"/>
                <a:cs typeface="Arial"/>
              </a:rPr>
              <a:t>REASSESSMENT</a:t>
            </a:r>
            <a:endParaRPr sz="950" dirty="0">
              <a:latin typeface="Arial"/>
              <a:cs typeface="Arial"/>
            </a:endParaRPr>
          </a:p>
          <a:p>
            <a:pPr marL="97155" marR="196850">
              <a:lnSpc>
                <a:spcPct val="115799"/>
              </a:lnSpc>
            </a:pPr>
            <a:r>
              <a:rPr sz="950" spc="20" dirty="0">
                <a:latin typeface="Arial MT"/>
                <a:cs typeface="Arial MT"/>
              </a:rPr>
              <a:t>For hypovolaemia </a:t>
            </a:r>
            <a:r>
              <a:rPr sz="950" spc="15" dirty="0">
                <a:latin typeface="Arial MT"/>
                <a:cs typeface="Arial MT"/>
              </a:rPr>
              <a:t>give </a:t>
            </a:r>
            <a:r>
              <a:rPr sz="950" spc="20" dirty="0">
                <a:latin typeface="Arial MT"/>
                <a:cs typeface="Arial MT"/>
              </a:rPr>
              <a:t>20ml/kg </a:t>
            </a:r>
            <a:r>
              <a:rPr sz="950" spc="10" dirty="0">
                <a:latin typeface="Arial MT"/>
                <a:cs typeface="Arial MT"/>
              </a:rPr>
              <a:t>of </a:t>
            </a:r>
            <a:r>
              <a:rPr sz="950" spc="15" dirty="0">
                <a:latin typeface="Arial MT"/>
                <a:cs typeface="Arial MT"/>
              </a:rPr>
              <a:t>isotonic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crystalloid </a:t>
            </a:r>
            <a:r>
              <a:rPr sz="950" spc="20" dirty="0">
                <a:latin typeface="Arial MT"/>
                <a:cs typeface="Arial MT"/>
              </a:rPr>
              <a:t>(0.9% saline </a:t>
            </a:r>
            <a:r>
              <a:rPr sz="950" spc="15" dirty="0">
                <a:latin typeface="Arial MT"/>
                <a:cs typeface="Arial MT"/>
              </a:rPr>
              <a:t>or </a:t>
            </a:r>
            <a:r>
              <a:rPr sz="950" spc="25" dirty="0">
                <a:latin typeface="Arial MT"/>
                <a:cs typeface="Arial MT"/>
              </a:rPr>
              <a:t>Hartmann’s </a:t>
            </a:r>
            <a:r>
              <a:rPr sz="950" spc="20" dirty="0">
                <a:latin typeface="Arial MT"/>
                <a:cs typeface="Arial MT"/>
              </a:rPr>
              <a:t>solution)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over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10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minutes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reassess.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Repeat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dirty="0">
                <a:latin typeface="Arial MT"/>
                <a:cs typeface="Arial MT"/>
              </a:rPr>
              <a:t>if 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necessary. </a:t>
            </a:r>
            <a:r>
              <a:rPr sz="950" spc="10" dirty="0">
                <a:latin typeface="Arial MT"/>
                <a:cs typeface="Arial MT"/>
              </a:rPr>
              <a:t>If </a:t>
            </a:r>
            <a:r>
              <a:rPr sz="950" spc="20" dirty="0">
                <a:latin typeface="Arial MT"/>
                <a:cs typeface="Arial MT"/>
              </a:rPr>
              <a:t>40-60ml/kg </a:t>
            </a:r>
            <a:r>
              <a:rPr sz="950" spc="5" dirty="0">
                <a:latin typeface="Arial MT"/>
                <a:cs typeface="Arial MT"/>
              </a:rPr>
              <a:t>is </a:t>
            </a:r>
            <a:r>
              <a:rPr sz="950" spc="15" dirty="0">
                <a:latin typeface="Arial MT"/>
                <a:cs typeface="Arial MT"/>
              </a:rPr>
              <a:t>required </a:t>
            </a:r>
            <a:r>
              <a:rPr sz="950" spc="20" dirty="0">
                <a:latin typeface="Arial MT"/>
                <a:cs typeface="Arial MT"/>
              </a:rPr>
              <a:t>discuss </a:t>
            </a:r>
            <a:r>
              <a:rPr sz="950" spc="15" dirty="0">
                <a:latin typeface="Arial MT"/>
                <a:cs typeface="Arial MT"/>
              </a:rPr>
              <a:t>with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consultant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anaesthetist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and PICU.</a:t>
            </a:r>
            <a:endParaRPr sz="950" dirty="0">
              <a:latin typeface="Arial MT"/>
              <a:cs typeface="Arial MT"/>
            </a:endParaRPr>
          </a:p>
          <a:p>
            <a:pPr marL="97155" marR="102870">
              <a:lnSpc>
                <a:spcPct val="115799"/>
              </a:lnSpc>
            </a:pPr>
            <a:r>
              <a:rPr sz="950" spc="20" dirty="0">
                <a:latin typeface="Arial MT"/>
                <a:cs typeface="Arial MT"/>
              </a:rPr>
              <a:t>For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lang="en-GB" sz="950" b="1" spc="20" dirty="0">
                <a:latin typeface="Arial MT"/>
                <a:cs typeface="Arial MT"/>
              </a:rPr>
              <a:t>TRAUMA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give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10ml/kg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of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isotonic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crystalloid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or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if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severe </a:t>
            </a:r>
            <a:r>
              <a:rPr sz="950" spc="15" dirty="0">
                <a:latin typeface="Arial MT"/>
                <a:cs typeface="Arial MT"/>
              </a:rPr>
              <a:t>blood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loss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transfuse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blood</a:t>
            </a:r>
            <a:r>
              <a:rPr lang="en-GB" sz="950" spc="20" dirty="0">
                <a:latin typeface="Arial MT"/>
                <a:cs typeface="Arial MT"/>
              </a:rPr>
              <a:t> </a:t>
            </a:r>
            <a:r>
              <a:rPr lang="en-GB" sz="950" b="1" spc="20" dirty="0">
                <a:latin typeface="Arial MT"/>
                <a:cs typeface="Arial MT"/>
              </a:rPr>
              <a:t>(see Paediatric Code RED guideline)</a:t>
            </a:r>
            <a:r>
              <a:rPr sz="950" spc="20" dirty="0">
                <a:latin typeface="Arial MT"/>
                <a:cs typeface="Arial MT"/>
              </a:rPr>
              <a:t>.</a:t>
            </a:r>
            <a:endParaRPr sz="950" dirty="0">
              <a:latin typeface="Arial MT"/>
              <a:cs typeface="Arial MT"/>
            </a:endParaRPr>
          </a:p>
          <a:p>
            <a:pPr marL="97155" marR="215900">
              <a:lnSpc>
                <a:spcPct val="115799"/>
              </a:lnSpc>
              <a:spcBef>
                <a:spcPts val="20"/>
              </a:spcBef>
            </a:pPr>
            <a:r>
              <a:rPr sz="950" spc="20" dirty="0">
                <a:latin typeface="Arial MT"/>
                <a:cs typeface="Arial MT"/>
              </a:rPr>
              <a:t>For dehydration </a:t>
            </a:r>
            <a:r>
              <a:rPr sz="950" spc="15" dirty="0">
                <a:latin typeface="Arial MT"/>
                <a:cs typeface="Arial MT"/>
              </a:rPr>
              <a:t>rapidly correct </a:t>
            </a:r>
            <a:r>
              <a:rPr sz="950" spc="20" dirty="0">
                <a:latin typeface="Arial MT"/>
                <a:cs typeface="Arial MT"/>
              </a:rPr>
              <a:t>hypovolaemia </a:t>
            </a:r>
            <a:r>
              <a:rPr sz="950" spc="30" dirty="0">
                <a:latin typeface="Arial MT"/>
                <a:cs typeface="Arial MT"/>
              </a:rPr>
              <a:t>as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above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then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correct any residual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fluid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deficit</a:t>
            </a:r>
            <a:r>
              <a:rPr sz="950" spc="15" dirty="0">
                <a:latin typeface="Arial MT"/>
                <a:cs typeface="Arial MT"/>
              </a:rPr>
              <a:t> with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isotonic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crystalloid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over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the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following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2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days</a:t>
            </a:r>
            <a:endParaRPr sz="950" dirty="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82880" y="3852671"/>
            <a:ext cx="2600325" cy="2252980"/>
            <a:chOff x="182880" y="3852671"/>
            <a:chExt cx="2600325" cy="2252980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2880" y="3852671"/>
              <a:ext cx="2599944" cy="2252472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4221" y="3886199"/>
              <a:ext cx="2505075" cy="21336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4" name="object 14"/>
            <p:cNvSpPr/>
            <p:nvPr/>
          </p:nvSpPr>
          <p:spPr>
            <a:xfrm>
              <a:off x="244221" y="3886199"/>
              <a:ext cx="2505075" cy="2133600"/>
            </a:xfrm>
            <a:custGeom>
              <a:avLst/>
              <a:gdLst/>
              <a:ahLst/>
              <a:cxnLst/>
              <a:rect l="l" t="t" r="r" b="b"/>
              <a:pathLst>
                <a:path w="2505075" h="2133600">
                  <a:moveTo>
                    <a:pt x="0" y="0"/>
                  </a:moveTo>
                  <a:lnTo>
                    <a:pt x="2505075" y="0"/>
                  </a:lnTo>
                  <a:lnTo>
                    <a:pt x="2505075" y="2133600"/>
                  </a:lnTo>
                  <a:lnTo>
                    <a:pt x="0" y="213360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29057" y="3895445"/>
            <a:ext cx="2303780" cy="1578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24510" indent="557530">
              <a:lnSpc>
                <a:spcPct val="116500"/>
              </a:lnSpc>
              <a:spcBef>
                <a:spcPts val="110"/>
              </a:spcBef>
            </a:pPr>
            <a:r>
              <a:rPr sz="950" b="1" spc="20" dirty="0">
                <a:latin typeface="Arial"/>
                <a:cs typeface="Arial"/>
              </a:rPr>
              <a:t>INTRA-</a:t>
            </a:r>
            <a:r>
              <a:rPr sz="950" b="1" spc="-50" dirty="0">
                <a:latin typeface="Arial"/>
                <a:cs typeface="Arial"/>
              </a:rPr>
              <a:t> </a:t>
            </a:r>
            <a:r>
              <a:rPr sz="950" b="1" spc="30" dirty="0">
                <a:latin typeface="Arial"/>
                <a:cs typeface="Arial"/>
              </a:rPr>
              <a:t>OPERATIVE </a:t>
            </a:r>
            <a:r>
              <a:rPr sz="950" b="1" spc="-245" dirty="0">
                <a:latin typeface="Arial"/>
                <a:cs typeface="Arial"/>
              </a:rPr>
              <a:t> </a:t>
            </a:r>
            <a:r>
              <a:rPr lang="en-GB" sz="950" b="1" spc="-245" dirty="0">
                <a:latin typeface="Arial"/>
                <a:cs typeface="Arial"/>
              </a:rPr>
              <a:t>              A. .                         .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RESUSCITATION </a:t>
            </a:r>
            <a:r>
              <a:rPr lang="en-GB" sz="950" b="1" spc="30" dirty="0">
                <a:latin typeface="Arial"/>
                <a:cs typeface="Arial"/>
              </a:rPr>
              <a:t>B.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MAINTENANCE 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lang="en-GB" sz="950" b="1" spc="30" dirty="0">
                <a:latin typeface="Arial"/>
                <a:cs typeface="Arial"/>
              </a:rPr>
              <a:t>C.</a:t>
            </a:r>
            <a:r>
              <a:rPr sz="950" b="1" u="sng" spc="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REPLACEMENT</a:t>
            </a:r>
            <a:r>
              <a:rPr sz="950" b="1" u="sng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50" b="1" u="sng" spc="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lang="en-GB" sz="950" b="1" u="sng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LOSS</a:t>
            </a:r>
            <a:endParaRPr sz="950" dirty="0">
              <a:latin typeface="Arial"/>
              <a:cs typeface="Arial"/>
            </a:endParaRPr>
          </a:p>
          <a:p>
            <a:pPr marL="12700" marR="5080">
              <a:lnSpc>
                <a:spcPct val="115799"/>
              </a:lnSpc>
            </a:pPr>
            <a:r>
              <a:rPr sz="950" spc="20" dirty="0">
                <a:latin typeface="Arial MT"/>
                <a:cs typeface="Arial MT"/>
              </a:rPr>
              <a:t>Calculate </a:t>
            </a:r>
            <a:r>
              <a:rPr sz="950" b="1" spc="25" dirty="0">
                <a:latin typeface="Arial"/>
                <a:cs typeface="Arial"/>
              </a:rPr>
              <a:t>MAINTENANCE </a:t>
            </a:r>
            <a:r>
              <a:rPr sz="950" spc="20" dirty="0">
                <a:latin typeface="Arial MT"/>
                <a:cs typeface="Arial MT"/>
              </a:rPr>
              <a:t>from </a:t>
            </a:r>
            <a:r>
              <a:rPr sz="950" spc="15" dirty="0">
                <a:latin typeface="Arial MT"/>
                <a:cs typeface="Arial MT"/>
              </a:rPr>
              <a:t>Holliday </a:t>
            </a:r>
            <a:r>
              <a:rPr sz="950" spc="-2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20" dirty="0">
                <a:latin typeface="Arial MT"/>
                <a:cs typeface="Arial MT"/>
              </a:rPr>
              <a:t> Segar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formula:</a:t>
            </a:r>
            <a:endParaRPr sz="950" dirty="0">
              <a:latin typeface="Arial MT"/>
              <a:cs typeface="Arial MT"/>
            </a:endParaRPr>
          </a:p>
          <a:p>
            <a:pPr marL="469900" indent="-228600">
              <a:lnSpc>
                <a:spcPct val="100000"/>
              </a:lnSpc>
              <a:spcBef>
                <a:spcPts val="22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950" spc="15" dirty="0">
                <a:latin typeface="Arial MT"/>
                <a:cs typeface="Arial MT"/>
              </a:rPr>
              <a:t>4ml/kg/hr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for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first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10kg,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then</a:t>
            </a:r>
            <a:endParaRPr sz="950" dirty="0">
              <a:latin typeface="Arial MT"/>
              <a:cs typeface="Arial MT"/>
            </a:endParaRPr>
          </a:p>
          <a:p>
            <a:pPr marL="469900" indent="-228600">
              <a:lnSpc>
                <a:spcPct val="100000"/>
              </a:lnSpc>
              <a:spcBef>
                <a:spcPts val="25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950" spc="15" dirty="0">
                <a:latin typeface="Arial MT"/>
                <a:cs typeface="Arial MT"/>
              </a:rPr>
              <a:t>2ml/kg/hr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for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next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10kg</a:t>
            </a:r>
            <a:r>
              <a:rPr sz="950" spc="-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then</a:t>
            </a:r>
            <a:endParaRPr sz="950" dirty="0">
              <a:latin typeface="Arial MT"/>
              <a:cs typeface="Arial MT"/>
            </a:endParaRPr>
          </a:p>
          <a:p>
            <a:pPr marL="469900" indent="-228600">
              <a:lnSpc>
                <a:spcPct val="100000"/>
              </a:lnSpc>
              <a:spcBef>
                <a:spcPts val="254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950" spc="15" dirty="0">
                <a:latin typeface="Arial MT"/>
                <a:cs typeface="Arial MT"/>
              </a:rPr>
              <a:t>1ml/kg/hr.</a:t>
            </a:r>
            <a:endParaRPr sz="95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9057" y="5605373"/>
            <a:ext cx="2240280" cy="3606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5799"/>
              </a:lnSpc>
              <a:spcBef>
                <a:spcPts val="90"/>
              </a:spcBef>
            </a:pPr>
            <a:r>
              <a:rPr sz="950" spc="10" dirty="0">
                <a:latin typeface="Arial MT"/>
                <a:cs typeface="Arial MT"/>
              </a:rPr>
              <a:t>If at </a:t>
            </a:r>
            <a:r>
              <a:rPr sz="950" spc="15" dirty="0">
                <a:latin typeface="Arial MT"/>
                <a:cs typeface="Arial MT"/>
              </a:rPr>
              <a:t>risk </a:t>
            </a:r>
            <a:r>
              <a:rPr sz="950" spc="25" dirty="0">
                <a:latin typeface="Arial MT"/>
                <a:cs typeface="Arial MT"/>
              </a:rPr>
              <a:t>of </a:t>
            </a:r>
            <a:r>
              <a:rPr sz="950" spc="20" dirty="0">
                <a:latin typeface="Arial MT"/>
                <a:cs typeface="Arial MT"/>
              </a:rPr>
              <a:t>non-osmotic </a:t>
            </a:r>
            <a:r>
              <a:rPr sz="950" spc="30" dirty="0">
                <a:latin typeface="Arial MT"/>
                <a:cs typeface="Arial MT"/>
              </a:rPr>
              <a:t>ADH </a:t>
            </a:r>
            <a:r>
              <a:rPr sz="950" spc="15" dirty="0">
                <a:latin typeface="Arial MT"/>
                <a:cs typeface="Arial MT"/>
              </a:rPr>
              <a:t>secretion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(eg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post-op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or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unwell)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consider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50-80%</a:t>
            </a:r>
            <a:endParaRPr sz="950" dirty="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121151" y="2938272"/>
            <a:ext cx="7367270" cy="2910840"/>
            <a:chOff x="3121151" y="2938272"/>
            <a:chExt cx="7367270" cy="2910840"/>
          </a:xfrm>
        </p:grpSpPr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21151" y="2938272"/>
              <a:ext cx="7367016" cy="29108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206495" y="2971800"/>
              <a:ext cx="7248525" cy="279146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206496" y="2971800"/>
              <a:ext cx="7248525" cy="2791460"/>
            </a:xfrm>
            <a:custGeom>
              <a:avLst/>
              <a:gdLst/>
              <a:ahLst/>
              <a:cxnLst/>
              <a:rect l="l" t="t" r="r" b="b"/>
              <a:pathLst>
                <a:path w="7248525" h="2791460">
                  <a:moveTo>
                    <a:pt x="0" y="0"/>
                  </a:moveTo>
                  <a:lnTo>
                    <a:pt x="7248525" y="0"/>
                  </a:lnTo>
                  <a:lnTo>
                    <a:pt x="7248525" y="2791460"/>
                  </a:lnTo>
                  <a:lnTo>
                    <a:pt x="0" y="27914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288284" y="2981045"/>
            <a:ext cx="7004684" cy="120523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MAINTENANCE</a:t>
            </a:r>
            <a:r>
              <a:rPr sz="950" b="1" spc="310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+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u="sng" spc="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REPLACEMENT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50" b="1" u="sng" spc="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LOSSES</a:t>
            </a:r>
            <a:r>
              <a:rPr sz="950" b="1" spc="25" dirty="0">
                <a:latin typeface="Arial"/>
                <a:cs typeface="Arial"/>
              </a:rPr>
              <a:t> 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+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30" dirty="0">
                <a:solidFill>
                  <a:srgbClr val="FF0000"/>
                </a:solidFill>
                <a:latin typeface="Arial"/>
                <a:cs typeface="Arial"/>
              </a:rPr>
              <a:t>REASSESSMENT</a:t>
            </a:r>
            <a:endParaRPr sz="950" dirty="0">
              <a:latin typeface="Arial"/>
              <a:cs typeface="Arial"/>
            </a:endParaRPr>
          </a:p>
          <a:p>
            <a:pPr marL="12700" marR="78740">
              <a:lnSpc>
                <a:spcPct val="115799"/>
              </a:lnSpc>
              <a:spcBef>
                <a:spcPts val="25"/>
              </a:spcBef>
              <a:buAutoNum type="arabicPlain"/>
              <a:tabLst>
                <a:tab pos="120014" algn="l"/>
              </a:tabLst>
            </a:pPr>
            <a:r>
              <a:rPr lang="en-GB" sz="950" b="1" spc="20" dirty="0">
                <a:latin typeface="Arial"/>
                <a:cs typeface="Arial"/>
              </a:rPr>
              <a:t>.</a:t>
            </a:r>
            <a:r>
              <a:rPr sz="950" b="1" spc="20" dirty="0">
                <a:latin typeface="Arial"/>
                <a:cs typeface="Arial"/>
              </a:rPr>
              <a:t>Replace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fluid</a:t>
            </a:r>
            <a:r>
              <a:rPr sz="950" b="1" spc="25" dirty="0">
                <a:latin typeface="Arial"/>
                <a:cs typeface="Arial"/>
              </a:rPr>
              <a:t> </a:t>
            </a:r>
            <a:r>
              <a:rPr sz="950" b="1" spc="20" dirty="0">
                <a:latin typeface="Arial"/>
                <a:cs typeface="Arial"/>
              </a:rPr>
              <a:t>DEFICIT</a:t>
            </a:r>
            <a:r>
              <a:rPr sz="950" b="1" spc="35" dirty="0">
                <a:latin typeface="Arial"/>
                <a:cs typeface="Arial"/>
              </a:rPr>
              <a:t> </a:t>
            </a:r>
            <a:r>
              <a:rPr sz="950" spc="15" dirty="0">
                <a:latin typeface="Arial MT"/>
                <a:cs typeface="Arial MT"/>
              </a:rPr>
              <a:t>(Deficit =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30" dirty="0">
                <a:latin typeface="Arial MT"/>
                <a:cs typeface="Arial MT"/>
              </a:rPr>
              <a:t>%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dehydration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x </a:t>
            </a:r>
            <a:r>
              <a:rPr sz="950" spc="20" dirty="0">
                <a:latin typeface="Arial MT"/>
                <a:cs typeface="Arial MT"/>
              </a:rPr>
              <a:t>kg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x </a:t>
            </a:r>
            <a:r>
              <a:rPr sz="950" spc="20" dirty="0">
                <a:latin typeface="Arial MT"/>
                <a:cs typeface="Arial MT"/>
              </a:rPr>
              <a:t>10mls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b="1" spc="25" dirty="0">
                <a:latin typeface="Arial"/>
                <a:cs typeface="Arial"/>
              </a:rPr>
              <a:t>OR</a:t>
            </a:r>
            <a:r>
              <a:rPr sz="950" b="1" spc="35" dirty="0">
                <a:latin typeface="Arial"/>
                <a:cs typeface="Arial"/>
              </a:rPr>
              <a:t> </a:t>
            </a:r>
            <a:r>
              <a:rPr sz="950" spc="10" dirty="0">
                <a:latin typeface="Arial MT"/>
                <a:cs typeface="Arial MT"/>
              </a:rPr>
              <a:t>deficit</a:t>
            </a:r>
            <a:r>
              <a:rPr sz="950" spc="15" dirty="0">
                <a:latin typeface="Arial MT"/>
                <a:cs typeface="Arial MT"/>
              </a:rPr>
              <a:t> =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maintenance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x hours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fasted)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with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Hartmann’s 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solution</a:t>
            </a:r>
            <a:endParaRPr sz="950" dirty="0">
              <a:latin typeface="Arial MT"/>
              <a:cs typeface="Arial MT"/>
            </a:endParaRPr>
          </a:p>
          <a:p>
            <a:pPr marL="12066">
              <a:lnSpc>
                <a:spcPct val="100000"/>
              </a:lnSpc>
              <a:spcBef>
                <a:spcPts val="180"/>
              </a:spcBef>
              <a:tabLst>
                <a:tab pos="120014" algn="l"/>
              </a:tabLst>
            </a:pPr>
            <a:r>
              <a:rPr lang="en-GB" sz="950" b="1" spc="20" dirty="0">
                <a:latin typeface="Arial"/>
                <a:cs typeface="Arial"/>
              </a:rPr>
              <a:t>2.</a:t>
            </a:r>
            <a:r>
              <a:rPr sz="950" b="1" spc="20" dirty="0">
                <a:latin typeface="Arial"/>
                <a:cs typeface="Arial"/>
              </a:rPr>
              <a:t>Routine</a:t>
            </a:r>
            <a:r>
              <a:rPr sz="950" b="1" spc="-5" dirty="0">
                <a:latin typeface="Arial"/>
                <a:cs typeface="Arial"/>
              </a:rPr>
              <a:t> </a:t>
            </a:r>
            <a:r>
              <a:rPr sz="950" b="1" spc="30" dirty="0">
                <a:latin typeface="Arial"/>
                <a:cs typeface="Arial"/>
              </a:rPr>
              <a:t>MAINTENANCE</a:t>
            </a:r>
            <a:r>
              <a:rPr sz="950" b="1" spc="10" dirty="0">
                <a:latin typeface="Arial"/>
                <a:cs typeface="Arial"/>
              </a:rPr>
              <a:t> </a:t>
            </a:r>
            <a:r>
              <a:rPr sz="950" spc="15" dirty="0">
                <a:latin typeface="Arial MT"/>
                <a:cs typeface="Arial MT"/>
              </a:rPr>
              <a:t>with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Hartmann’s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as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per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Holliday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and </a:t>
            </a:r>
            <a:r>
              <a:rPr sz="950" spc="20" dirty="0">
                <a:latin typeface="Arial MT"/>
                <a:cs typeface="Arial MT"/>
              </a:rPr>
              <a:t>Segar</a:t>
            </a:r>
            <a:r>
              <a:rPr sz="950" b="1" spc="20" dirty="0">
                <a:latin typeface="Arial"/>
                <a:cs typeface="Arial"/>
              </a:rPr>
              <a:t>.</a:t>
            </a:r>
            <a:endParaRPr sz="950" dirty="0">
              <a:latin typeface="Arial"/>
              <a:cs typeface="Arial"/>
            </a:endParaRPr>
          </a:p>
          <a:p>
            <a:pPr marL="12700" marR="5080">
              <a:lnSpc>
                <a:spcPct val="115799"/>
              </a:lnSpc>
              <a:tabLst>
                <a:tab pos="120014" algn="l"/>
              </a:tabLst>
            </a:pPr>
            <a:r>
              <a:rPr lang="en-GB" sz="950" b="1" spc="25" dirty="0">
                <a:latin typeface="Arial"/>
                <a:cs typeface="Arial"/>
              </a:rPr>
              <a:t>3.</a:t>
            </a:r>
            <a:r>
              <a:rPr sz="950" b="1" spc="25" dirty="0">
                <a:latin typeface="Arial"/>
                <a:cs typeface="Arial"/>
              </a:rPr>
              <a:t>REPLACE </a:t>
            </a:r>
            <a:r>
              <a:rPr sz="950" b="1" spc="20" dirty="0">
                <a:latin typeface="Arial"/>
                <a:cs typeface="Arial"/>
              </a:rPr>
              <a:t>ongoing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20" dirty="0">
                <a:latin typeface="Arial"/>
                <a:cs typeface="Arial"/>
              </a:rPr>
              <a:t>losses:</a:t>
            </a:r>
            <a:r>
              <a:rPr sz="950" b="1" spc="15" dirty="0">
                <a:latin typeface="Arial"/>
                <a:cs typeface="Arial"/>
              </a:rPr>
              <a:t> </a:t>
            </a:r>
            <a:r>
              <a:rPr sz="950" b="1" spc="25" dirty="0">
                <a:latin typeface="Arial"/>
                <a:cs typeface="Arial"/>
              </a:rPr>
              <a:t>DEFICIT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+</a:t>
            </a:r>
            <a:r>
              <a:rPr sz="950" b="1" spc="35" dirty="0">
                <a:latin typeface="Arial"/>
                <a:cs typeface="Arial"/>
              </a:rPr>
              <a:t> </a:t>
            </a:r>
            <a:r>
              <a:rPr sz="950" b="1" spc="25" dirty="0">
                <a:latin typeface="Arial"/>
                <a:cs typeface="Arial"/>
              </a:rPr>
              <a:t>MAINTENANCE</a:t>
            </a:r>
            <a:r>
              <a:rPr sz="950" b="1" spc="50" dirty="0">
                <a:latin typeface="Arial"/>
                <a:cs typeface="Arial"/>
              </a:rPr>
              <a:t> </a:t>
            </a:r>
            <a:r>
              <a:rPr sz="950" b="1" spc="15" dirty="0">
                <a:latin typeface="Arial"/>
                <a:cs typeface="Arial"/>
              </a:rPr>
              <a:t>+</a:t>
            </a:r>
            <a:r>
              <a:rPr sz="950" b="1" spc="10" dirty="0">
                <a:latin typeface="Arial"/>
                <a:cs typeface="Arial"/>
              </a:rPr>
              <a:t> </a:t>
            </a:r>
            <a:r>
              <a:rPr sz="950" b="1" spc="25" dirty="0">
                <a:latin typeface="Arial"/>
                <a:cs typeface="Arial"/>
              </a:rPr>
              <a:t>LOSSES</a:t>
            </a:r>
            <a:r>
              <a:rPr sz="950" spc="25" dirty="0">
                <a:latin typeface="Arial MT"/>
                <a:cs typeface="Arial MT"/>
              </a:rPr>
              <a:t>;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For</a:t>
            </a:r>
            <a:r>
              <a:rPr sz="950" spc="15" dirty="0">
                <a:latin typeface="Arial MT"/>
                <a:cs typeface="Arial MT"/>
              </a:rPr>
              <a:t> an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open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abdomen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give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5-10ml/kg/hr and/or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with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open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chest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give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4-7ml/kg/hr.</a:t>
            </a:r>
            <a:endParaRPr sz="95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50" spc="20" dirty="0">
                <a:latin typeface="Arial MT"/>
                <a:cs typeface="Arial MT"/>
              </a:rPr>
              <a:t>Consider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point-of-care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testing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of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electrolytes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and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glucose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in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emergencies,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theatre,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ED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and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PICU.</a:t>
            </a:r>
            <a:endParaRPr sz="950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88284" y="4328261"/>
            <a:ext cx="6819265" cy="8667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50" b="1" i="1" spc="20" dirty="0">
                <a:latin typeface="Arial"/>
                <a:cs typeface="Arial"/>
              </a:rPr>
              <a:t>IS</a:t>
            </a:r>
            <a:r>
              <a:rPr sz="950" b="1" i="1" spc="10" dirty="0">
                <a:latin typeface="Arial"/>
                <a:cs typeface="Arial"/>
              </a:rPr>
              <a:t> </a:t>
            </a:r>
            <a:r>
              <a:rPr sz="950" b="1" i="1" spc="20" dirty="0">
                <a:latin typeface="Arial"/>
                <a:cs typeface="Arial"/>
              </a:rPr>
              <a:t>THE</a:t>
            </a:r>
            <a:r>
              <a:rPr sz="950" b="1" i="1" spc="30" dirty="0">
                <a:latin typeface="Arial"/>
                <a:cs typeface="Arial"/>
              </a:rPr>
              <a:t> </a:t>
            </a:r>
            <a:r>
              <a:rPr sz="950" b="1" i="1" spc="20" dirty="0">
                <a:latin typeface="Arial"/>
                <a:cs typeface="Arial"/>
              </a:rPr>
              <a:t>CHILD</a:t>
            </a:r>
            <a:r>
              <a:rPr sz="950" b="1" i="1" spc="30" dirty="0">
                <a:latin typeface="Arial"/>
                <a:cs typeface="Arial"/>
              </a:rPr>
              <a:t> </a:t>
            </a:r>
            <a:r>
              <a:rPr sz="950" b="1" i="1" spc="25" dirty="0">
                <a:latin typeface="Arial"/>
                <a:cs typeface="Arial"/>
              </a:rPr>
              <a:t>AT</a:t>
            </a:r>
            <a:r>
              <a:rPr sz="950" b="1" i="1" spc="15" dirty="0">
                <a:latin typeface="Arial"/>
                <a:cs typeface="Arial"/>
              </a:rPr>
              <a:t> </a:t>
            </a:r>
            <a:r>
              <a:rPr sz="950" b="1" i="1" spc="20" dirty="0">
                <a:latin typeface="Arial"/>
                <a:cs typeface="Arial"/>
              </a:rPr>
              <a:t>RISK</a:t>
            </a:r>
            <a:r>
              <a:rPr sz="950" b="1" i="1" spc="30" dirty="0">
                <a:latin typeface="Arial"/>
                <a:cs typeface="Arial"/>
              </a:rPr>
              <a:t> </a:t>
            </a:r>
            <a:r>
              <a:rPr sz="950" b="1" i="1" spc="20" dirty="0">
                <a:latin typeface="Arial"/>
                <a:cs typeface="Arial"/>
              </a:rPr>
              <a:t>OF</a:t>
            </a:r>
            <a:r>
              <a:rPr sz="950" b="1" i="1" spc="15" dirty="0">
                <a:latin typeface="Arial"/>
                <a:cs typeface="Arial"/>
              </a:rPr>
              <a:t> </a:t>
            </a:r>
            <a:r>
              <a:rPr sz="950" b="1" i="1" spc="30" dirty="0">
                <a:latin typeface="Arial"/>
                <a:cs typeface="Arial"/>
              </a:rPr>
              <a:t>HYPOGLYCAEMIA?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50" b="1" spc="20" dirty="0">
                <a:latin typeface="Arial"/>
                <a:cs typeface="Arial"/>
              </a:rPr>
              <a:t>Dextrose </a:t>
            </a:r>
            <a:r>
              <a:rPr sz="950" b="1" spc="15" dirty="0">
                <a:latin typeface="Arial"/>
                <a:cs typeface="Arial"/>
              </a:rPr>
              <a:t>intra-operatively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50" spc="10" dirty="0">
                <a:latin typeface="Arial MT"/>
                <a:cs typeface="Arial MT"/>
              </a:rPr>
              <a:t>If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patient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comes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to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theatre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with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dextrose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infusion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running,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monitor </a:t>
            </a:r>
            <a:r>
              <a:rPr sz="950" spc="20" dirty="0">
                <a:latin typeface="Arial MT"/>
                <a:cs typeface="Arial MT"/>
              </a:rPr>
              <a:t>blood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glucose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continue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dextrose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intra-operatively.</a:t>
            </a:r>
            <a:endParaRPr sz="950">
              <a:latin typeface="Arial MT"/>
              <a:cs typeface="Arial MT"/>
            </a:endParaRPr>
          </a:p>
          <a:p>
            <a:pPr marL="12700" marR="5080">
              <a:lnSpc>
                <a:spcPct val="115799"/>
              </a:lnSpc>
              <a:spcBef>
                <a:spcPts val="25"/>
              </a:spcBef>
            </a:pPr>
            <a:r>
              <a:rPr sz="950" spc="15" dirty="0">
                <a:latin typeface="Arial MT"/>
                <a:cs typeface="Arial MT"/>
              </a:rPr>
              <a:t>Children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on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parenteral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nutrition,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of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body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weight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&lt;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3rd</a:t>
            </a:r>
            <a:r>
              <a:rPr sz="950" spc="15" dirty="0">
                <a:latin typeface="Arial MT"/>
                <a:cs typeface="Arial MT"/>
              </a:rPr>
              <a:t> centile,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having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prolonged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surgery</a:t>
            </a:r>
            <a:r>
              <a:rPr sz="950" spc="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or extensive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regional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anaesthesia </a:t>
            </a:r>
            <a:r>
              <a:rPr sz="950" spc="20" dirty="0">
                <a:latin typeface="Arial MT"/>
                <a:cs typeface="Arial MT"/>
              </a:rPr>
              <a:t> should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25" dirty="0">
                <a:latin typeface="Arial MT"/>
                <a:cs typeface="Arial MT"/>
              </a:rPr>
              <a:t>have </a:t>
            </a:r>
            <a:r>
              <a:rPr sz="950" spc="20" dirty="0">
                <a:latin typeface="Arial MT"/>
                <a:cs typeface="Arial MT"/>
              </a:rPr>
              <a:t>blood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glucose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monitored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88284" y="5337149"/>
            <a:ext cx="2473960" cy="36068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950" b="1" spc="25" dirty="0">
                <a:latin typeface="Arial"/>
                <a:cs typeface="Arial"/>
              </a:rPr>
              <a:t>Hypoglycaemia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950" spc="20" dirty="0">
                <a:latin typeface="Arial MT"/>
                <a:cs typeface="Arial MT"/>
              </a:rPr>
              <a:t>2-5ml/kg</a:t>
            </a:r>
            <a:r>
              <a:rPr sz="950" spc="-5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of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10%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dextrose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then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b="1" spc="30" dirty="0">
                <a:solidFill>
                  <a:srgbClr val="FF0000"/>
                </a:solidFill>
                <a:latin typeface="Arial"/>
                <a:cs typeface="Arial"/>
              </a:rPr>
              <a:t>REASSESS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26174" y="6228693"/>
            <a:ext cx="2646045" cy="1078230"/>
            <a:chOff x="182880" y="6254495"/>
            <a:chExt cx="2646045" cy="1078230"/>
          </a:xfrm>
        </p:grpSpPr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2880" y="6254495"/>
              <a:ext cx="2645664" cy="107289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44221" y="6286499"/>
              <a:ext cx="2552700" cy="1041400"/>
            </a:xfrm>
            <a:prstGeom prst="rect">
              <a:avLst/>
            </a:prstGeom>
            <a:ln>
              <a:noFill/>
            </a:ln>
          </p:spPr>
        </p:pic>
        <p:sp>
          <p:nvSpPr>
            <p:cNvPr id="27" name="object 27"/>
            <p:cNvSpPr/>
            <p:nvPr/>
          </p:nvSpPr>
          <p:spPr>
            <a:xfrm>
              <a:off x="244221" y="6286500"/>
              <a:ext cx="2552700" cy="1041400"/>
            </a:xfrm>
            <a:custGeom>
              <a:avLst/>
              <a:gdLst/>
              <a:ahLst/>
              <a:cxnLst/>
              <a:rect l="l" t="t" r="r" b="b"/>
              <a:pathLst>
                <a:path w="2552700" h="1041400">
                  <a:moveTo>
                    <a:pt x="0" y="0"/>
                  </a:moveTo>
                  <a:lnTo>
                    <a:pt x="2552700" y="0"/>
                  </a:lnTo>
                  <a:lnTo>
                    <a:pt x="2552700" y="1041399"/>
                  </a:lnTo>
                </a:path>
                <a:path w="2552700" h="1041400">
                  <a:moveTo>
                    <a:pt x="0" y="1041399"/>
                  </a:moveTo>
                  <a:lnTo>
                    <a:pt x="0" y="0"/>
                  </a:lnTo>
                </a:path>
              </a:pathLst>
            </a:custGeom>
            <a:ln w="9525"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16674" y="6297198"/>
            <a:ext cx="2328545" cy="6959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50545" indent="600075">
              <a:lnSpc>
                <a:spcPct val="115799"/>
              </a:lnSpc>
              <a:spcBef>
                <a:spcPts val="90"/>
              </a:spcBef>
            </a:pPr>
            <a:r>
              <a:rPr sz="950" b="1" spc="30" dirty="0">
                <a:latin typeface="Arial"/>
                <a:cs typeface="Arial"/>
              </a:rPr>
              <a:t>POST-</a:t>
            </a:r>
            <a:r>
              <a:rPr sz="950" b="1" spc="-50" dirty="0">
                <a:latin typeface="Arial"/>
                <a:cs typeface="Arial"/>
              </a:rPr>
              <a:t> </a:t>
            </a:r>
            <a:r>
              <a:rPr sz="950" b="1" spc="25" dirty="0">
                <a:latin typeface="Arial"/>
                <a:cs typeface="Arial"/>
              </a:rPr>
              <a:t>OPERATIVE </a:t>
            </a:r>
            <a:r>
              <a:rPr sz="950" b="1" spc="-245" dirty="0">
                <a:latin typeface="Arial"/>
                <a:cs typeface="Arial"/>
              </a:rPr>
              <a:t> </a:t>
            </a: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MAINTENANCE</a:t>
            </a:r>
            <a:endParaRPr sz="950" dirty="0">
              <a:latin typeface="Arial"/>
              <a:cs typeface="Arial"/>
            </a:endParaRPr>
          </a:p>
          <a:p>
            <a:pPr marL="12700" marR="5080">
              <a:lnSpc>
                <a:spcPct val="115799"/>
              </a:lnSpc>
            </a:pPr>
            <a:r>
              <a:rPr sz="950" spc="20" dirty="0">
                <a:latin typeface="Arial MT"/>
                <a:cs typeface="Arial MT"/>
              </a:rPr>
              <a:t>Consider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enteral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feed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if</a:t>
            </a:r>
            <a:r>
              <a:rPr sz="950" spc="15" dirty="0">
                <a:latin typeface="Arial MT"/>
                <a:cs typeface="Arial MT"/>
              </a:rPr>
              <a:t> tolerated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20" dirty="0">
                <a:latin typeface="Arial MT"/>
                <a:cs typeface="Arial MT"/>
              </a:rPr>
              <a:t> not </a:t>
            </a:r>
            <a:r>
              <a:rPr sz="950" spc="-24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contraindicated</a:t>
            </a:r>
            <a:endParaRPr sz="950" dirty="0">
              <a:latin typeface="Arial MT"/>
              <a:cs typeface="Arial MT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9057" y="7037747"/>
            <a:ext cx="1527810" cy="1758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15" dirty="0">
                <a:latin typeface="Arial MT"/>
                <a:cs typeface="Arial MT"/>
              </a:rPr>
              <a:t>Monitor </a:t>
            </a:r>
            <a:r>
              <a:rPr sz="950" spc="5" dirty="0">
                <a:latin typeface="Arial MT"/>
                <a:cs typeface="Arial MT"/>
              </a:rPr>
              <a:t>for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Hyponatraemia</a:t>
            </a:r>
            <a:endParaRPr sz="950" dirty="0">
              <a:latin typeface="Arial MT"/>
              <a:cs typeface="Arial M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5053584" y="5797295"/>
            <a:ext cx="5434965" cy="1374775"/>
            <a:chOff x="5053584" y="5797295"/>
            <a:chExt cx="5434965" cy="1374775"/>
          </a:xfrm>
        </p:grpSpPr>
        <p:pic>
          <p:nvPicPr>
            <p:cNvPr id="31" name="object 3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053584" y="5797295"/>
              <a:ext cx="5434584" cy="137464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140070" y="5829299"/>
              <a:ext cx="5314950" cy="1257300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5140071" y="5829300"/>
            <a:ext cx="5314950" cy="12573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70"/>
              </a:spcBef>
            </a:pPr>
            <a:r>
              <a:rPr sz="950" b="1" u="sng" spc="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MAINTENANCE</a:t>
            </a:r>
            <a:r>
              <a:rPr sz="950" b="1" spc="30" dirty="0">
                <a:latin typeface="Arial"/>
                <a:cs typeface="Arial"/>
              </a:rPr>
              <a:t> </a:t>
            </a:r>
            <a:r>
              <a:rPr sz="950" b="1" spc="20" dirty="0">
                <a:latin typeface="Arial"/>
                <a:cs typeface="Arial"/>
              </a:rPr>
              <a:t>–Prescribe And </a:t>
            </a:r>
            <a:r>
              <a:rPr sz="950" b="1" spc="30" dirty="0">
                <a:solidFill>
                  <a:srgbClr val="FF0000"/>
                </a:solidFill>
                <a:latin typeface="Arial"/>
                <a:cs typeface="Arial"/>
              </a:rPr>
              <a:t>REASSESS</a:t>
            </a:r>
            <a:endParaRPr sz="950">
              <a:latin typeface="Arial"/>
              <a:cs typeface="Arial"/>
            </a:endParaRPr>
          </a:p>
          <a:p>
            <a:pPr marL="97155" marR="136525">
              <a:lnSpc>
                <a:spcPct val="115799"/>
              </a:lnSpc>
            </a:pPr>
            <a:r>
              <a:rPr sz="950" spc="25" dirty="0">
                <a:latin typeface="Arial MT"/>
                <a:cs typeface="Arial MT"/>
              </a:rPr>
              <a:t>Give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Hartmann’s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;</a:t>
            </a:r>
            <a:r>
              <a:rPr sz="950" spc="1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consider  50-80%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0" dirty="0">
                <a:latin typeface="Arial MT"/>
                <a:cs typeface="Arial MT"/>
              </a:rPr>
              <a:t>of</a:t>
            </a:r>
            <a:r>
              <a:rPr sz="950" spc="4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routine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maintenance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rate.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Measure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losses hourly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replace.</a:t>
            </a:r>
            <a:r>
              <a:rPr sz="950" spc="20" dirty="0">
                <a:latin typeface="Arial MT"/>
                <a:cs typeface="Arial MT"/>
              </a:rPr>
              <a:t> Check</a:t>
            </a:r>
            <a:r>
              <a:rPr sz="950" spc="4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FBC, plasma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electrolytes,</a:t>
            </a:r>
            <a:r>
              <a:rPr sz="950" spc="20" dirty="0">
                <a:latin typeface="Arial MT"/>
                <a:cs typeface="Arial MT"/>
              </a:rPr>
              <a:t> blood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glucose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and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weight </a:t>
            </a:r>
            <a:r>
              <a:rPr sz="950" spc="5" dirty="0">
                <a:latin typeface="Arial MT"/>
                <a:cs typeface="Arial MT"/>
              </a:rPr>
              <a:t>(if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possible) every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24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hours. Alter fluid</a:t>
            </a:r>
            <a:r>
              <a:rPr sz="950" spc="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rate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according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5" dirty="0">
                <a:latin typeface="Arial MT"/>
                <a:cs typeface="Arial MT"/>
              </a:rPr>
              <a:t>to</a:t>
            </a:r>
            <a:r>
              <a:rPr sz="950" spc="3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clinical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reassessment </a:t>
            </a:r>
            <a:r>
              <a:rPr sz="950" spc="15" dirty="0">
                <a:latin typeface="Arial MT"/>
                <a:cs typeface="Arial MT"/>
              </a:rPr>
              <a:t>(including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changes </a:t>
            </a:r>
            <a:r>
              <a:rPr sz="950" spc="10" dirty="0">
                <a:latin typeface="Arial MT"/>
                <a:cs typeface="Arial MT"/>
              </a:rPr>
              <a:t>in</a:t>
            </a:r>
            <a:r>
              <a:rPr sz="950" spc="3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enteral </a:t>
            </a:r>
            <a:r>
              <a:rPr sz="950" spc="2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intake). </a:t>
            </a:r>
            <a:r>
              <a:rPr sz="950" spc="20" dirty="0">
                <a:latin typeface="Arial MT"/>
                <a:cs typeface="Arial MT"/>
              </a:rPr>
              <a:t>Adjust</a:t>
            </a:r>
            <a:r>
              <a:rPr sz="950" spc="10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fluid</a:t>
            </a:r>
            <a:r>
              <a:rPr sz="950" dirty="0">
                <a:latin typeface="Arial MT"/>
                <a:cs typeface="Arial MT"/>
              </a:rPr>
              <a:t> </a:t>
            </a:r>
            <a:r>
              <a:rPr sz="950" spc="20" dirty="0">
                <a:latin typeface="Arial MT"/>
                <a:cs typeface="Arial MT"/>
              </a:rPr>
              <a:t>type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according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to</a:t>
            </a:r>
            <a:r>
              <a:rPr sz="950" spc="25" dirty="0">
                <a:latin typeface="Arial MT"/>
                <a:cs typeface="Arial MT"/>
              </a:rPr>
              <a:t> </a:t>
            </a:r>
            <a:r>
              <a:rPr sz="950" spc="15" dirty="0">
                <a:latin typeface="Arial MT"/>
                <a:cs typeface="Arial MT"/>
              </a:rPr>
              <a:t>investigations.</a:t>
            </a:r>
            <a:endParaRPr sz="950">
              <a:latin typeface="Arial MT"/>
              <a:cs typeface="Arial MT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231392" y="1121663"/>
            <a:ext cx="6141720" cy="5675630"/>
            <a:chOff x="1231392" y="1121663"/>
            <a:chExt cx="6141720" cy="5675630"/>
          </a:xfrm>
        </p:grpSpPr>
        <p:pic>
          <p:nvPicPr>
            <p:cNvPr id="35" name="object 3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044951" y="1121663"/>
              <a:ext cx="4328159" cy="292608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3092196" y="1247833"/>
              <a:ext cx="4109085" cy="9525"/>
            </a:xfrm>
            <a:custGeom>
              <a:avLst/>
              <a:gdLst/>
              <a:ahLst/>
              <a:cxnLst/>
              <a:rect l="l" t="t" r="r" b="b"/>
              <a:pathLst>
                <a:path w="4109084" h="9525">
                  <a:moveTo>
                    <a:pt x="0" y="9466"/>
                  </a:moveTo>
                  <a:lnTo>
                    <a:pt x="4108645" y="0"/>
                  </a:lnTo>
                </a:path>
              </a:pathLst>
            </a:custGeom>
            <a:ln w="25400">
              <a:solidFill>
                <a:srgbClr val="6095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110035" y="1189054"/>
              <a:ext cx="116010" cy="117908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816352" y="4443984"/>
              <a:ext cx="423672" cy="295656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2863596" y="4571999"/>
              <a:ext cx="203835" cy="0"/>
            </a:xfrm>
            <a:custGeom>
              <a:avLst/>
              <a:gdLst/>
              <a:ahLst/>
              <a:cxnLst/>
              <a:rect l="l" t="t" r="r" b="b"/>
              <a:pathLst>
                <a:path w="203835">
                  <a:moveTo>
                    <a:pt x="0" y="0"/>
                  </a:moveTo>
                  <a:lnTo>
                    <a:pt x="203395" y="0"/>
                  </a:lnTo>
                </a:path>
              </a:pathLst>
            </a:custGeom>
            <a:ln w="25400">
              <a:solidFill>
                <a:srgbClr val="6095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976286" y="4513045"/>
              <a:ext cx="116205" cy="118110"/>
            </a:xfrm>
            <a:custGeom>
              <a:avLst/>
              <a:gdLst/>
              <a:ahLst/>
              <a:cxnLst/>
              <a:rect l="l" t="t" r="r" b="b"/>
              <a:pathLst>
                <a:path w="116205" h="118110">
                  <a:moveTo>
                    <a:pt x="14845" y="0"/>
                  </a:moveTo>
                  <a:lnTo>
                    <a:pt x="7068" y="2047"/>
                  </a:lnTo>
                  <a:lnTo>
                    <a:pt x="0" y="14164"/>
                  </a:lnTo>
                  <a:lnTo>
                    <a:pt x="2047" y="21940"/>
                  </a:lnTo>
                  <a:lnTo>
                    <a:pt x="65500" y="58954"/>
                  </a:lnTo>
                  <a:lnTo>
                    <a:pt x="2047" y="95968"/>
                  </a:lnTo>
                  <a:lnTo>
                    <a:pt x="0" y="103745"/>
                  </a:lnTo>
                  <a:lnTo>
                    <a:pt x="7068" y="115862"/>
                  </a:lnTo>
                  <a:lnTo>
                    <a:pt x="14845" y="117908"/>
                  </a:lnTo>
                  <a:lnTo>
                    <a:pt x="115909" y="58954"/>
                  </a:lnTo>
                  <a:lnTo>
                    <a:pt x="14845" y="0"/>
                  </a:lnTo>
                  <a:close/>
                </a:path>
              </a:pathLst>
            </a:custGeom>
            <a:solidFill>
              <a:srgbClr val="6095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932176" y="6501383"/>
              <a:ext cx="2136648" cy="295655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2977896" y="6629399"/>
              <a:ext cx="1918335" cy="0"/>
            </a:xfrm>
            <a:custGeom>
              <a:avLst/>
              <a:gdLst/>
              <a:ahLst/>
              <a:cxnLst/>
              <a:rect l="l" t="t" r="r" b="b"/>
              <a:pathLst>
                <a:path w="1918335">
                  <a:moveTo>
                    <a:pt x="0" y="0"/>
                  </a:moveTo>
                  <a:lnTo>
                    <a:pt x="1917894" y="0"/>
                  </a:lnTo>
                </a:path>
              </a:pathLst>
            </a:custGeom>
            <a:ln w="25400">
              <a:solidFill>
                <a:srgbClr val="6095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805086" y="6570445"/>
              <a:ext cx="115909" cy="117908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31392" y="6031991"/>
              <a:ext cx="292608" cy="42062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377696" y="6057899"/>
              <a:ext cx="0" cy="203835"/>
            </a:xfrm>
            <a:custGeom>
              <a:avLst/>
              <a:gdLst/>
              <a:ahLst/>
              <a:cxnLst/>
              <a:rect l="l" t="t" r="r" b="b"/>
              <a:pathLst>
                <a:path h="203835">
                  <a:moveTo>
                    <a:pt x="0" y="0"/>
                  </a:moveTo>
                  <a:lnTo>
                    <a:pt x="0" y="203395"/>
                  </a:lnTo>
                </a:path>
              </a:pathLst>
            </a:custGeom>
            <a:ln w="25400">
              <a:solidFill>
                <a:srgbClr val="6095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318742" y="6170591"/>
              <a:ext cx="118110" cy="116205"/>
            </a:xfrm>
            <a:custGeom>
              <a:avLst/>
              <a:gdLst/>
              <a:ahLst/>
              <a:cxnLst/>
              <a:rect l="l" t="t" r="r" b="b"/>
              <a:pathLst>
                <a:path w="118109" h="116204">
                  <a:moveTo>
                    <a:pt x="14163" y="0"/>
                  </a:moveTo>
                  <a:lnTo>
                    <a:pt x="2045" y="7068"/>
                  </a:lnTo>
                  <a:lnTo>
                    <a:pt x="0" y="14845"/>
                  </a:lnTo>
                  <a:lnTo>
                    <a:pt x="58953" y="115909"/>
                  </a:lnTo>
                  <a:lnTo>
                    <a:pt x="88359" y="65498"/>
                  </a:lnTo>
                  <a:lnTo>
                    <a:pt x="58953" y="65498"/>
                  </a:lnTo>
                  <a:lnTo>
                    <a:pt x="21939" y="2045"/>
                  </a:lnTo>
                  <a:lnTo>
                    <a:pt x="14163" y="0"/>
                  </a:lnTo>
                  <a:close/>
                </a:path>
                <a:path w="118109" h="116204">
                  <a:moveTo>
                    <a:pt x="103743" y="0"/>
                  </a:moveTo>
                  <a:lnTo>
                    <a:pt x="95967" y="2045"/>
                  </a:lnTo>
                  <a:lnTo>
                    <a:pt x="58953" y="65498"/>
                  </a:lnTo>
                  <a:lnTo>
                    <a:pt x="88359" y="65498"/>
                  </a:lnTo>
                  <a:lnTo>
                    <a:pt x="117908" y="14845"/>
                  </a:lnTo>
                  <a:lnTo>
                    <a:pt x="115860" y="7068"/>
                  </a:lnTo>
                  <a:lnTo>
                    <a:pt x="103743" y="0"/>
                  </a:lnTo>
                  <a:close/>
                </a:path>
              </a:pathLst>
            </a:custGeom>
            <a:solidFill>
              <a:srgbClr val="6095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553967" y="1615440"/>
              <a:ext cx="3685032" cy="1213103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3638295" y="1647825"/>
              <a:ext cx="3568700" cy="1095375"/>
            </a:xfrm>
            <a:custGeom>
              <a:avLst/>
              <a:gdLst/>
              <a:ahLst/>
              <a:cxnLst/>
              <a:rect l="l" t="t" r="r" b="b"/>
              <a:pathLst>
                <a:path w="3568700" h="1095375">
                  <a:moveTo>
                    <a:pt x="3568700" y="0"/>
                  </a:moveTo>
                  <a:lnTo>
                    <a:pt x="0" y="0"/>
                  </a:lnTo>
                  <a:lnTo>
                    <a:pt x="0" y="1095375"/>
                  </a:lnTo>
                  <a:lnTo>
                    <a:pt x="3568700" y="1095375"/>
                  </a:lnTo>
                  <a:lnTo>
                    <a:pt x="3568700" y="0"/>
                  </a:lnTo>
                  <a:close/>
                </a:path>
              </a:pathLst>
            </a:custGeom>
            <a:solidFill>
              <a:srgbClr val="E3EB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638296" y="1647825"/>
              <a:ext cx="3568700" cy="1095375"/>
            </a:xfrm>
            <a:custGeom>
              <a:avLst/>
              <a:gdLst/>
              <a:ahLst/>
              <a:cxnLst/>
              <a:rect l="l" t="t" r="r" b="b"/>
              <a:pathLst>
                <a:path w="3568700" h="1095375">
                  <a:moveTo>
                    <a:pt x="0" y="0"/>
                  </a:moveTo>
                  <a:lnTo>
                    <a:pt x="3568700" y="0"/>
                  </a:lnTo>
                  <a:lnTo>
                    <a:pt x="3568700" y="1095375"/>
                  </a:lnTo>
                  <a:lnTo>
                    <a:pt x="0" y="1095375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3638296" y="1647825"/>
            <a:ext cx="3568700" cy="109537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88595">
              <a:lnSpc>
                <a:spcPct val="100000"/>
              </a:lnSpc>
              <a:spcBef>
                <a:spcPts val="340"/>
              </a:spcBef>
            </a:pPr>
            <a:r>
              <a:rPr sz="1050" b="1" spc="20" dirty="0">
                <a:solidFill>
                  <a:srgbClr val="FF0000"/>
                </a:solidFill>
                <a:latin typeface="Arial"/>
                <a:cs typeface="Arial"/>
              </a:rPr>
              <a:t>Inform</a:t>
            </a:r>
            <a:r>
              <a:rPr sz="105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50" b="1" spc="20" dirty="0">
                <a:solidFill>
                  <a:srgbClr val="FF0000"/>
                </a:solidFill>
                <a:latin typeface="Arial"/>
                <a:cs typeface="Arial"/>
              </a:rPr>
              <a:t>Consultant Anaesthetist </a:t>
            </a:r>
            <a:r>
              <a:rPr sz="1050" b="1" spc="25" dirty="0">
                <a:solidFill>
                  <a:srgbClr val="FF0000"/>
                </a:solidFill>
                <a:latin typeface="Arial"/>
                <a:cs typeface="Arial"/>
              </a:rPr>
              <a:t>and</a:t>
            </a:r>
            <a:r>
              <a:rPr sz="105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50" b="1" spc="25" dirty="0">
                <a:solidFill>
                  <a:srgbClr val="FF0000"/>
                </a:solidFill>
                <a:latin typeface="Arial"/>
                <a:cs typeface="Arial"/>
              </a:rPr>
              <a:t>seek</a:t>
            </a:r>
            <a:r>
              <a:rPr sz="105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050" b="1" spc="20" dirty="0">
                <a:solidFill>
                  <a:srgbClr val="FF0000"/>
                </a:solidFill>
                <a:latin typeface="Arial"/>
                <a:cs typeface="Arial"/>
              </a:rPr>
              <a:t>advice</a:t>
            </a:r>
            <a:endParaRPr sz="1050" dirty="0">
              <a:latin typeface="Arial"/>
              <a:cs typeface="Arial"/>
            </a:endParaRPr>
          </a:p>
          <a:p>
            <a:pPr marL="93980" marR="415290">
              <a:lnSpc>
                <a:spcPts val="1460"/>
              </a:lnSpc>
              <a:spcBef>
                <a:spcPts val="65"/>
              </a:spcBef>
              <a:buChar char="-"/>
              <a:tabLst>
                <a:tab pos="219710" algn="l"/>
              </a:tabLst>
            </a:pP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r>
              <a:rPr sz="10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patient</a:t>
            </a:r>
            <a:r>
              <a:rPr sz="1050" spc="3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shows</a:t>
            </a:r>
            <a:r>
              <a:rPr sz="10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signs</a:t>
            </a:r>
            <a:r>
              <a:rPr sz="1050" spc="3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of</a:t>
            </a:r>
            <a:r>
              <a:rPr sz="1050" spc="3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marked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dehydration</a:t>
            </a:r>
            <a:r>
              <a:rPr sz="1050" spc="4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or </a:t>
            </a:r>
            <a:r>
              <a:rPr sz="1050" spc="-28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shock</a:t>
            </a:r>
            <a:endParaRPr sz="1050" dirty="0">
              <a:latin typeface="Arial MT"/>
              <a:cs typeface="Arial MT"/>
            </a:endParaRPr>
          </a:p>
          <a:p>
            <a:pPr marL="179705" indent="-86360">
              <a:lnSpc>
                <a:spcPct val="100000"/>
              </a:lnSpc>
              <a:spcBef>
                <a:spcPts val="100"/>
              </a:spcBef>
              <a:buChar char="-"/>
              <a:tabLst>
                <a:tab pos="180340" algn="l"/>
              </a:tabLst>
            </a:pP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r>
              <a:rPr sz="105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patient</a:t>
            </a:r>
            <a:r>
              <a:rPr sz="105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is</a:t>
            </a:r>
            <a:r>
              <a:rPr sz="1050" spc="-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a</a:t>
            </a:r>
            <a:r>
              <a:rPr sz="1050" spc="3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neonate</a:t>
            </a:r>
            <a:r>
              <a:rPr sz="1050" spc="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or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premature</a:t>
            </a:r>
            <a:endParaRPr sz="1050" dirty="0">
              <a:latin typeface="Arial MT"/>
              <a:cs typeface="Arial MT"/>
            </a:endParaRPr>
          </a:p>
          <a:p>
            <a:pPr marL="179705" indent="-86360">
              <a:lnSpc>
                <a:spcPct val="100000"/>
              </a:lnSpc>
              <a:spcBef>
                <a:spcPts val="204"/>
              </a:spcBef>
              <a:buChar char="-"/>
              <a:tabLst>
                <a:tab pos="180340" algn="l"/>
              </a:tabLst>
            </a:pP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If</a:t>
            </a:r>
            <a:r>
              <a:rPr sz="1050" spc="-1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5" dirty="0">
                <a:solidFill>
                  <a:srgbClr val="FF0000"/>
                </a:solidFill>
                <a:latin typeface="Arial MT"/>
                <a:cs typeface="Arial MT"/>
              </a:rPr>
              <a:t>you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10" dirty="0">
                <a:solidFill>
                  <a:srgbClr val="FF0000"/>
                </a:solidFill>
                <a:latin typeface="Arial MT"/>
                <a:cs typeface="Arial MT"/>
              </a:rPr>
              <a:t>are</a:t>
            </a:r>
            <a:r>
              <a:rPr sz="1050" spc="25" dirty="0">
                <a:solidFill>
                  <a:srgbClr val="FF0000"/>
                </a:solidFill>
                <a:latin typeface="Arial MT"/>
                <a:cs typeface="Arial MT"/>
              </a:rPr>
              <a:t> </a:t>
            </a:r>
            <a:r>
              <a:rPr sz="1050" spc="20" dirty="0">
                <a:solidFill>
                  <a:srgbClr val="FF0000"/>
                </a:solidFill>
                <a:latin typeface="Arial MT"/>
                <a:cs typeface="Arial MT"/>
              </a:rPr>
              <a:t>unsure</a:t>
            </a:r>
            <a:endParaRPr sz="1050" dirty="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231392" y="3584447"/>
            <a:ext cx="292735" cy="421005"/>
            <a:chOff x="1231392" y="3584447"/>
            <a:chExt cx="292735" cy="421005"/>
          </a:xfrm>
        </p:grpSpPr>
        <p:pic>
          <p:nvPicPr>
            <p:cNvPr id="52" name="object 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231392" y="3584447"/>
              <a:ext cx="292608" cy="420624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377696" y="3609974"/>
              <a:ext cx="0" cy="203835"/>
            </a:xfrm>
            <a:custGeom>
              <a:avLst/>
              <a:gdLst/>
              <a:ahLst/>
              <a:cxnLst/>
              <a:rect l="l" t="t" r="r" b="b"/>
              <a:pathLst>
                <a:path h="203835">
                  <a:moveTo>
                    <a:pt x="0" y="0"/>
                  </a:moveTo>
                  <a:lnTo>
                    <a:pt x="0" y="203395"/>
                  </a:lnTo>
                </a:path>
              </a:pathLst>
            </a:custGeom>
            <a:ln w="25400">
              <a:solidFill>
                <a:srgbClr val="6095C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318742" y="3722665"/>
              <a:ext cx="118110" cy="116205"/>
            </a:xfrm>
            <a:custGeom>
              <a:avLst/>
              <a:gdLst/>
              <a:ahLst/>
              <a:cxnLst/>
              <a:rect l="l" t="t" r="r" b="b"/>
              <a:pathLst>
                <a:path w="118109" h="116204">
                  <a:moveTo>
                    <a:pt x="14163" y="0"/>
                  </a:moveTo>
                  <a:lnTo>
                    <a:pt x="2045" y="7068"/>
                  </a:lnTo>
                  <a:lnTo>
                    <a:pt x="0" y="14845"/>
                  </a:lnTo>
                  <a:lnTo>
                    <a:pt x="58953" y="115909"/>
                  </a:lnTo>
                  <a:lnTo>
                    <a:pt x="88359" y="65498"/>
                  </a:lnTo>
                  <a:lnTo>
                    <a:pt x="58953" y="65498"/>
                  </a:lnTo>
                  <a:lnTo>
                    <a:pt x="21939" y="2047"/>
                  </a:lnTo>
                  <a:lnTo>
                    <a:pt x="14163" y="0"/>
                  </a:lnTo>
                  <a:close/>
                </a:path>
                <a:path w="118109" h="116204">
                  <a:moveTo>
                    <a:pt x="103743" y="0"/>
                  </a:moveTo>
                  <a:lnTo>
                    <a:pt x="95967" y="2047"/>
                  </a:lnTo>
                  <a:lnTo>
                    <a:pt x="58953" y="65498"/>
                  </a:lnTo>
                  <a:lnTo>
                    <a:pt x="88359" y="65498"/>
                  </a:lnTo>
                  <a:lnTo>
                    <a:pt x="117908" y="14845"/>
                  </a:lnTo>
                  <a:lnTo>
                    <a:pt x="115860" y="7068"/>
                  </a:lnTo>
                  <a:lnTo>
                    <a:pt x="103743" y="0"/>
                  </a:lnTo>
                  <a:close/>
                </a:path>
              </a:pathLst>
            </a:custGeom>
            <a:solidFill>
              <a:srgbClr val="6095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7171435" y="7110476"/>
            <a:ext cx="322643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b="1" spc="-5" dirty="0">
                <a:latin typeface="Arial"/>
                <a:cs typeface="Arial"/>
              </a:rPr>
              <a:t>Authors: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Drs</a:t>
            </a:r>
            <a:r>
              <a:rPr sz="800" b="1" spc="5" dirty="0">
                <a:latin typeface="Arial"/>
                <a:cs typeface="Arial"/>
              </a:rPr>
              <a:t> </a:t>
            </a:r>
            <a:r>
              <a:rPr sz="800" b="1" spc="-10" dirty="0">
                <a:latin typeface="Arial"/>
                <a:cs typeface="Arial"/>
              </a:rPr>
              <a:t>S </a:t>
            </a:r>
            <a:r>
              <a:rPr sz="800" b="1" dirty="0">
                <a:latin typeface="Arial"/>
                <a:cs typeface="Arial"/>
              </a:rPr>
              <a:t>Aravindan,</a:t>
            </a:r>
            <a:r>
              <a:rPr sz="800" b="1" spc="-15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J</a:t>
            </a:r>
            <a:r>
              <a:rPr sz="800" b="1" spc="5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Challands.</a:t>
            </a:r>
            <a:r>
              <a:rPr sz="800" b="1" spc="-10" dirty="0">
                <a:latin typeface="Arial"/>
                <a:cs typeface="Arial"/>
              </a:rPr>
              <a:t> </a:t>
            </a:r>
            <a:r>
              <a:rPr lang="en-GB" sz="800" b="1" spc="-5" dirty="0">
                <a:latin typeface="Arial"/>
                <a:cs typeface="Arial"/>
              </a:rPr>
              <a:t>September 2021</a:t>
            </a:r>
            <a:endParaRPr sz="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528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fluid therapy guidelines V5 SL.docx</dc:title>
  <dc:creator>Aravindan</dc:creator>
  <cp:lastModifiedBy>Mr and Mrs Aravindan</cp:lastModifiedBy>
  <cp:revision>1</cp:revision>
  <dcterms:created xsi:type="dcterms:W3CDTF">2021-09-14T10:23:45Z</dcterms:created>
  <dcterms:modified xsi:type="dcterms:W3CDTF">2021-11-21T14:42:34Z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2018-06-01T00:00:00Z</vt:filetime>
  </property>
  <property fmtid="{D5CDD505-2E9C-101B-9397-08002B2CF9AE}" pid="3" name="Creator">
    <vt:lpwstr>Word</vt:lpwstr>
  </property>
  <property fmtid="{D5CDD505-2E9C-101B-9397-08002B2CF9AE}" pid="4" name="LastSaved">
    <vt:filetime>2021-09-14T00:00:00Z</vt:filetime>
  </property>
</Properties>
</file>