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3"/>
  </p:handoutMasterIdLst>
  <p:sldIdLst>
    <p:sldId id="256" r:id="rId2"/>
  </p:sldIdLst>
  <p:sldSz cx="6858000" cy="9906000" type="A4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2"/>
    <p:restoredTop sz="94677"/>
  </p:normalViewPr>
  <p:slideViewPr>
    <p:cSldViewPr snapToGrid="0" snapToObjects="1">
      <p:cViewPr>
        <p:scale>
          <a:sx n="76" d="100"/>
          <a:sy n="76" d="100"/>
        </p:scale>
        <p:origin x="-1530" y="-78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GB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0DED274A-8433-4C1D-8BDB-C16F57ED6FB9}" type="datetime1">
              <a:rPr lang="en-GB"/>
              <a:pPr/>
              <a:t>05/05/2021</a:t>
            </a:fld>
            <a:endParaRPr lang="en-GB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GB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41D9EF45-6E8D-462E-B9BD-A1B47D59ADDC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64880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85CF651-C50F-4240-A570-459388334B56}" type="datetime1">
              <a:rPr lang="en-US"/>
              <a:pPr/>
              <a:t>5/5/2021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1B50B0-560B-4F36-B846-51774C69BE4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4909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FA311E7-6EBA-42EC-B0BE-89C3F3F84136}" type="datetime1">
              <a:rPr lang="en-US"/>
              <a:pPr/>
              <a:t>5/5/2021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51A883-EDEF-4BC8-8874-7036E0A46AB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3827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2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2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1FB9CC7-937F-4F8F-BBCC-987139212874}" type="datetime1">
              <a:rPr lang="en-US"/>
              <a:pPr/>
              <a:t>5/5/2021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BC5EA0-AC68-40C7-85EC-4BEB3306F9F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8374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D070F24-D4F9-4C75-8BB2-0B228C33C143}" type="datetime1">
              <a:rPr lang="en-US"/>
              <a:pPr/>
              <a:t>5/5/2021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ABD9B4-5DB3-4D69-87F8-7B2078040C5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7125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0ECEB2-1957-4FDC-A0E5-68699DECF116}" type="datetime1">
              <a:rPr lang="en-US"/>
              <a:pPr/>
              <a:t>5/5/2021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CAA4A5-8798-4A6A-AF8C-AA15E2A1CE9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8637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02121FA-784D-4A42-8D9D-B91E591E61FA}" type="datetime1">
              <a:rPr lang="en-US"/>
              <a:pPr/>
              <a:t>5/5/2021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0A7E07-1460-4E0E-A1DD-9B2F447601F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2024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BC89032-14C4-4385-97E9-F976C5ADB240}" type="datetime1">
              <a:rPr lang="en-US"/>
              <a:pPr/>
              <a:t>5/5/2021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9F1EE7-5F42-4104-8C2C-97E275AAFCD5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7076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16FF4C-5105-46C7-87BF-1388DEC03B98}" type="datetime1">
              <a:rPr lang="en-US"/>
              <a:pPr/>
              <a:t>5/5/2021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E137B5-7F01-46FB-A7A1-CAC88E905EE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8571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E763A83-4501-47A9-AFED-2261FDC2029C}" type="datetime1">
              <a:rPr lang="en-US"/>
              <a:pPr/>
              <a:t>5/5/2021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21EB3E-AF3F-4539-B126-52A9CA8F4BD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3176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0427B84-B44B-4D93-8BA0-429B3289FE43}" type="datetime1">
              <a:rPr lang="en-US"/>
              <a:pPr/>
              <a:t>5/5/2021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06D11F-113B-4C28-9BA8-E8D327C7AAF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5613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8F7BA75-B1E5-487D-973D-BC91BD9D7D88}" type="datetime1">
              <a:rPr lang="en-US"/>
              <a:pPr/>
              <a:t>5/5/2021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FFE7B1-8E04-43A7-B3ED-BB0D17DB854C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9435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9D7DBCA0-4EB1-40C4-A3F8-FACAA41FE2C9}" type="datetime1">
              <a:rPr lang="en-US"/>
              <a:pPr/>
              <a:t>5/5/2021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E47C538E-47F4-4F19-BEB7-FAC330E3FC5E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l.noimark@nhs.net" TargetMode="External"/><Relationship Id="rId2" Type="http://schemas.openxmlformats.org/officeDocument/2006/relationships/hyperlink" Target="mailto:natalie.ibe1@nhs.net" TargetMode="External"/><Relationship Id="rId1" Type="http://schemas.openxmlformats.org/officeDocument/2006/relationships/slideLayout" Target="../slideLayouts/slideLayout6.xml"/><Relationship Id="rId4" Type="http://schemas.openxmlformats.org/officeDocument/2006/relationships/hyperlink" Target="mailto:antonyaston@nhs.ne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14"/>
          <p:cNvSpPr txBox="1">
            <a:spLocks noChangeArrowheads="1"/>
          </p:cNvSpPr>
          <p:nvPr/>
        </p:nvSpPr>
        <p:spPr bwMode="auto">
          <a:xfrm>
            <a:off x="63500" y="0"/>
            <a:ext cx="6705600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sz="1400" b="1" dirty="0">
                <a:latin typeface="+mn-lt"/>
              </a:rPr>
              <a:t>The </a:t>
            </a:r>
            <a:r>
              <a:rPr lang="en-US" sz="1400" b="1">
                <a:latin typeface="+mn-lt"/>
              </a:rPr>
              <a:t>Royal London Children’s Hospital</a:t>
            </a:r>
            <a:endParaRPr lang="en-GB" sz="1400" b="1" dirty="0">
              <a:latin typeface="+mn-lt"/>
            </a:endParaRPr>
          </a:p>
          <a:p>
            <a:pPr algn="ctr" eaLnBrk="1" hangingPunct="1"/>
            <a:r>
              <a:rPr lang="en-GB" sz="1600" b="1" dirty="0">
                <a:latin typeface="+mn-lt"/>
              </a:rPr>
              <a:t>Guidelines</a:t>
            </a:r>
          </a:p>
          <a:p>
            <a:pPr algn="ctr" eaLnBrk="1" hangingPunct="1"/>
            <a:r>
              <a:rPr lang="en-GB" sz="2000" b="1" dirty="0">
                <a:latin typeface="+mn-lt"/>
              </a:rPr>
              <a:t>Management of suspected anaphylaxis under anaesthesia</a:t>
            </a:r>
          </a:p>
        </p:txBody>
      </p:sp>
      <p:sp>
        <p:nvSpPr>
          <p:cNvPr id="13315" name="TextBox 28"/>
          <p:cNvSpPr txBox="1">
            <a:spLocks noChangeArrowheads="1"/>
          </p:cNvSpPr>
          <p:nvPr/>
        </p:nvSpPr>
        <p:spPr bwMode="auto">
          <a:xfrm>
            <a:off x="3048000" y="9539288"/>
            <a:ext cx="37147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 eaLnBrk="1" hangingPunct="1"/>
            <a:r>
              <a:rPr lang="en-GB" sz="1000" dirty="0">
                <a:latin typeface="+mn-lt"/>
              </a:rPr>
              <a:t>Matt Wikner / Jo Challands Nov 2015</a:t>
            </a:r>
          </a:p>
          <a:p>
            <a:pPr algn="r" eaLnBrk="1" hangingPunct="1"/>
            <a:r>
              <a:rPr lang="en-GB" sz="1000" dirty="0">
                <a:latin typeface="+mn-lt"/>
              </a:rPr>
              <a:t>Jo Challands  </a:t>
            </a:r>
            <a:r>
              <a:rPr lang="en-GB" sz="1000" dirty="0" smtClean="0">
                <a:latin typeface="+mn-lt"/>
              </a:rPr>
              <a:t>April 2021 </a:t>
            </a:r>
            <a:endParaRPr lang="en-GB" sz="1000" dirty="0">
              <a:latin typeface="+mn-lt"/>
            </a:endParaRPr>
          </a:p>
        </p:txBody>
      </p:sp>
      <p:grpSp>
        <p:nvGrpSpPr>
          <p:cNvPr id="2" name="Group 20"/>
          <p:cNvGrpSpPr/>
          <p:nvPr/>
        </p:nvGrpSpPr>
        <p:grpSpPr>
          <a:xfrm>
            <a:off x="169335" y="4624507"/>
            <a:ext cx="6593416" cy="428710"/>
            <a:chOff x="-13228" y="231543"/>
            <a:chExt cx="6470650" cy="428710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23" name="Rectangle 22"/>
            <p:cNvSpPr/>
            <p:nvPr/>
          </p:nvSpPr>
          <p:spPr>
            <a:xfrm>
              <a:off x="66668" y="248705"/>
              <a:ext cx="6352760" cy="411548"/>
            </a:xfrm>
            <a:prstGeom prst="rect">
              <a:avLst/>
            </a:prstGeom>
            <a:sp3d prstMaterial="plastic">
              <a:bevelT w="127000" h="25400" prst="relaxedInset"/>
            </a:sp3d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4" name="Rectangle 23"/>
            <p:cNvSpPr/>
            <p:nvPr/>
          </p:nvSpPr>
          <p:spPr>
            <a:xfrm>
              <a:off x="-13228" y="231543"/>
              <a:ext cx="6470650" cy="40320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99568" tIns="56896" rIns="99568" bIns="56896" spcCol="1270" anchor="ctr"/>
            <a:lstStyle/>
            <a:p>
              <a:pPr algn="ctr" defTabSz="6223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b="1" dirty="0"/>
                <a:t>Secondary management</a:t>
              </a:r>
            </a:p>
          </p:txBody>
        </p:sp>
      </p:grpSp>
      <p:grpSp>
        <p:nvGrpSpPr>
          <p:cNvPr id="3" name="Group 26"/>
          <p:cNvGrpSpPr/>
          <p:nvPr/>
        </p:nvGrpSpPr>
        <p:grpSpPr>
          <a:xfrm>
            <a:off x="219075" y="5053217"/>
            <a:ext cx="6560376" cy="2034915"/>
            <a:chOff x="29816" y="61691"/>
            <a:chExt cx="6467474" cy="2235973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30" name="Rectangle 29"/>
            <p:cNvSpPr/>
            <p:nvPr/>
          </p:nvSpPr>
          <p:spPr>
            <a:xfrm>
              <a:off x="84120" y="61691"/>
              <a:ext cx="6350136" cy="1717100"/>
            </a:xfrm>
            <a:prstGeom prst="rect">
              <a:avLst/>
            </a:prstGeom>
            <a:sp3d extrusionH="190500" prstMaterial="dkEdge">
              <a:bevelT w="120650" h="38100" prst="relaxedInset"/>
              <a:bevelB w="120650" h="57150" prst="relaxedInset"/>
              <a:contourClr>
                <a:schemeClr val="bg1"/>
              </a:contourClr>
            </a:sp3d>
          </p:spPr>
          <p:style>
            <a:ln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2" name="Rectangle 31"/>
            <p:cNvSpPr/>
            <p:nvPr/>
          </p:nvSpPr>
          <p:spPr>
            <a:xfrm>
              <a:off x="29816" y="61691"/>
              <a:ext cx="6467474" cy="2235973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74676" tIns="74676" rIns="99568" bIns="112014" spcCol="1270"/>
            <a:lstStyle/>
            <a:p>
              <a:pPr marL="114300" lvl="1" indent="-114300" defTabSz="622300" fontAlgn="auto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en-US" sz="1200" b="1" dirty="0"/>
                <a:t>Give </a:t>
              </a:r>
              <a:r>
                <a:rPr lang="en-US" sz="1200" b="1" dirty="0" err="1"/>
                <a:t>chlorphenamine</a:t>
              </a:r>
              <a:r>
                <a:rPr lang="en-US" sz="1200" b="1" dirty="0"/>
                <a:t> </a:t>
              </a:r>
              <a:r>
                <a:rPr lang="en-US" sz="1200" b="1" dirty="0" smtClean="0"/>
                <a:t>IV                                                                  Give hydrocortisone IV</a:t>
              </a:r>
              <a:r>
                <a:rPr lang="en-US" sz="1200" dirty="0"/>
                <a:t>	</a:t>
              </a:r>
            </a:p>
            <a:p>
              <a:pPr marL="0" lvl="1" defTabSz="622300" fontAlgn="auto">
                <a:lnSpc>
                  <a:spcPct val="90000"/>
                </a:lnSpc>
                <a:spcAft>
                  <a:spcPct val="15000"/>
                </a:spcAft>
                <a:defRPr/>
              </a:pPr>
              <a:r>
                <a:rPr lang="en-US" sz="1000" dirty="0" smtClean="0"/>
                <a:t>&gt;</a:t>
              </a:r>
              <a:r>
                <a:rPr lang="en-US" sz="1000" dirty="0"/>
                <a:t>12 years			10 </a:t>
              </a:r>
              <a:r>
                <a:rPr lang="en-US" sz="1000" dirty="0" smtClean="0"/>
                <a:t>mg                                                              &gt;12 years                  200 mg</a:t>
              </a:r>
              <a:endParaRPr lang="en-US" sz="1000" dirty="0"/>
            </a:p>
            <a:p>
              <a:pPr marL="114300" lvl="1" indent="-114300" defTabSz="622300" fontAlgn="auto">
                <a:lnSpc>
                  <a:spcPct val="90000"/>
                </a:lnSpc>
                <a:spcAft>
                  <a:spcPct val="15000"/>
                </a:spcAft>
                <a:defRPr/>
              </a:pPr>
              <a:r>
                <a:rPr lang="en-US" sz="1000" dirty="0" smtClean="0"/>
                <a:t>6-12 </a:t>
              </a:r>
              <a:r>
                <a:rPr lang="en-US" sz="1000" dirty="0"/>
                <a:t>years			5 </a:t>
              </a:r>
              <a:r>
                <a:rPr lang="en-US" sz="1000" dirty="0" smtClean="0"/>
                <a:t>mg                                                               6-12 years                  100 mg</a:t>
              </a:r>
            </a:p>
            <a:p>
              <a:pPr marL="114300" lvl="1" indent="-114300" defTabSz="622300" fontAlgn="auto">
                <a:lnSpc>
                  <a:spcPct val="90000"/>
                </a:lnSpc>
                <a:spcAft>
                  <a:spcPct val="15000"/>
                </a:spcAft>
                <a:defRPr/>
              </a:pPr>
              <a:r>
                <a:rPr lang="en-US" sz="1000" dirty="0" smtClean="0"/>
                <a:t>6 </a:t>
              </a:r>
              <a:r>
                <a:rPr lang="en-US" sz="1000" dirty="0"/>
                <a:t>months-6 years		2.5 </a:t>
              </a:r>
              <a:r>
                <a:rPr lang="en-US" sz="1000" dirty="0" smtClean="0"/>
                <a:t>mg                                                           6 months -6 years        50 mg</a:t>
              </a:r>
              <a:endParaRPr lang="en-US" sz="1000" dirty="0"/>
            </a:p>
            <a:p>
              <a:pPr marL="114300" lvl="1" indent="-114300" defTabSz="622300" fontAlgn="auto">
                <a:lnSpc>
                  <a:spcPct val="90000"/>
                </a:lnSpc>
                <a:spcAft>
                  <a:spcPct val="15000"/>
                </a:spcAft>
                <a:defRPr/>
              </a:pPr>
              <a:r>
                <a:rPr lang="en-US" sz="1000" dirty="0" smtClean="0"/>
                <a:t>&lt;</a:t>
              </a:r>
              <a:r>
                <a:rPr lang="en-US" sz="1000" dirty="0"/>
                <a:t>6 months 			250 mcg / </a:t>
              </a:r>
              <a:r>
                <a:rPr lang="en-US" sz="1000" dirty="0" smtClean="0"/>
                <a:t>kg                                                &lt;6 months                      25 mg</a:t>
              </a:r>
              <a:endParaRPr lang="en-US" sz="1200" dirty="0"/>
            </a:p>
            <a:p>
              <a:pPr marL="114300" lvl="1" indent="-114300" defTabSz="622300" fontAlgn="auto">
                <a:lnSpc>
                  <a:spcPct val="90000"/>
                </a:lnSpc>
                <a:spcAft>
                  <a:spcPct val="15000"/>
                </a:spcAft>
                <a:defRPr/>
              </a:pPr>
              <a:endParaRPr lang="en-US" sz="1200" dirty="0"/>
            </a:p>
            <a:p>
              <a:pPr marL="114300" lvl="1" indent="-114300" defTabSz="622300" fontAlgn="auto">
                <a:lnSpc>
                  <a:spcPct val="90000"/>
                </a:lnSpc>
                <a:spcAft>
                  <a:spcPct val="15000"/>
                </a:spcAft>
                <a:buFont typeface="Arial"/>
                <a:buChar char="•"/>
                <a:defRPr/>
              </a:pPr>
              <a:r>
                <a:rPr lang="en-US" sz="1200" b="1" dirty="0"/>
                <a:t>If no BP response to adrenaline infusion, consider alternative </a:t>
              </a:r>
              <a:r>
                <a:rPr lang="en-US" sz="1200" b="1" dirty="0" err="1"/>
                <a:t>vasopressors</a:t>
              </a:r>
              <a:endParaRPr lang="en-US" sz="1200" b="1" dirty="0"/>
            </a:p>
            <a:p>
              <a:pPr marL="114300" lvl="1" indent="-114300" defTabSz="622300" fontAlgn="auto">
                <a:lnSpc>
                  <a:spcPct val="90000"/>
                </a:lnSpc>
                <a:spcAft>
                  <a:spcPct val="15000"/>
                </a:spcAft>
                <a:buFont typeface="Arial"/>
                <a:buChar char="•"/>
                <a:defRPr/>
              </a:pPr>
              <a:r>
                <a:rPr lang="en-US" sz="1200" b="1" dirty="0"/>
                <a:t>Treat resistant </a:t>
              </a:r>
              <a:r>
                <a:rPr lang="en-US" sz="1200" b="1" dirty="0" err="1"/>
                <a:t>bronchospasm</a:t>
              </a:r>
              <a:r>
                <a:rPr lang="en-US" sz="1200" b="1" dirty="0"/>
                <a:t> with IV </a:t>
              </a:r>
              <a:r>
                <a:rPr lang="en-US" sz="1200" b="1" dirty="0" err="1"/>
                <a:t>salbutamol</a:t>
              </a:r>
              <a:r>
                <a:rPr lang="en-US" sz="1200" b="1" dirty="0"/>
                <a:t> +/- </a:t>
              </a:r>
              <a:r>
                <a:rPr lang="en-US" sz="1200" b="1" dirty="0" err="1"/>
                <a:t>aminophylline</a:t>
              </a:r>
              <a:r>
                <a:rPr lang="en-US" sz="1200" b="1" dirty="0"/>
                <a:t> +/- magnesium </a:t>
              </a:r>
              <a:r>
                <a:rPr lang="en-US" sz="1200" b="1" dirty="0" err="1"/>
                <a:t>sulphate</a:t>
              </a:r>
              <a:endParaRPr lang="en-US" sz="1200" b="1" dirty="0"/>
            </a:p>
          </p:txBody>
        </p:sp>
      </p:grpSp>
      <p:grpSp>
        <p:nvGrpSpPr>
          <p:cNvPr id="4" name="Group 33"/>
          <p:cNvGrpSpPr/>
          <p:nvPr/>
        </p:nvGrpSpPr>
        <p:grpSpPr>
          <a:xfrm>
            <a:off x="219075" y="7034772"/>
            <a:ext cx="6457950" cy="403200"/>
            <a:chOff x="0" y="86718"/>
            <a:chExt cx="6470650" cy="403200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35" name="Rectangle 34"/>
            <p:cNvSpPr/>
            <p:nvPr/>
          </p:nvSpPr>
          <p:spPr>
            <a:xfrm>
              <a:off x="0" y="86718"/>
              <a:ext cx="6470650" cy="403200"/>
            </a:xfrm>
            <a:prstGeom prst="rect">
              <a:avLst/>
            </a:prstGeom>
            <a:sp3d prstMaterial="plastic">
              <a:bevelT w="127000" h="25400" prst="relaxedInset"/>
            </a:sp3d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6" name="Rectangle 35"/>
            <p:cNvSpPr/>
            <p:nvPr/>
          </p:nvSpPr>
          <p:spPr>
            <a:xfrm>
              <a:off x="0" y="86718"/>
              <a:ext cx="6470650" cy="40320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99568" tIns="56896" rIns="99568" bIns="56896" spcCol="1270" anchor="ctr"/>
            <a:lstStyle/>
            <a:p>
              <a:pPr algn="ctr" defTabSz="6223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b="1" dirty="0"/>
                <a:t>Further management</a:t>
              </a:r>
            </a:p>
          </p:txBody>
        </p:sp>
      </p:grpSp>
      <p:grpSp>
        <p:nvGrpSpPr>
          <p:cNvPr id="5" name="Group 38"/>
          <p:cNvGrpSpPr/>
          <p:nvPr/>
        </p:nvGrpSpPr>
        <p:grpSpPr>
          <a:xfrm>
            <a:off x="203200" y="7437972"/>
            <a:ext cx="6473825" cy="2101474"/>
            <a:chOff x="0" y="58009"/>
            <a:chExt cx="6470650" cy="3000007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40" name="Rectangle 39"/>
            <p:cNvSpPr/>
            <p:nvPr/>
          </p:nvSpPr>
          <p:spPr>
            <a:xfrm>
              <a:off x="36814" y="58009"/>
              <a:ext cx="6416911" cy="2964737"/>
            </a:xfrm>
            <a:prstGeom prst="rect">
              <a:avLst/>
            </a:prstGeom>
            <a:sp3d extrusionH="190500" prstMaterial="dkEdge">
              <a:bevelT w="120650" h="38100" prst="relaxedInset"/>
              <a:bevelB w="120650" h="57150" prst="relaxedInset"/>
              <a:contourClr>
                <a:schemeClr val="bg1"/>
              </a:contourClr>
            </a:sp3d>
          </p:spPr>
          <p:style>
            <a:ln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Font typeface="Arial"/>
                <a:buChar char="•"/>
                <a:defRPr/>
              </a:pPr>
              <a:r>
                <a:rPr lang="en-US" sz="1200" dirty="0"/>
                <a:t> </a:t>
              </a:r>
              <a:r>
                <a:rPr lang="en-US" sz="1200" b="1" dirty="0"/>
                <a:t>Take blood samples for </a:t>
              </a:r>
              <a:r>
                <a:rPr lang="en-US" sz="1200" b="1" i="1" dirty="0"/>
                <a:t>immunology serum save  </a:t>
              </a:r>
              <a:r>
                <a:rPr lang="en-US" sz="1200" b="1" dirty="0"/>
                <a:t>and a </a:t>
              </a:r>
              <a:r>
                <a:rPr lang="en-US" sz="1200" b="1" i="1" dirty="0"/>
                <a:t>mast cell </a:t>
              </a:r>
              <a:r>
                <a:rPr lang="en-US" sz="1200" b="1" i="1" dirty="0" err="1"/>
                <a:t>tryptase</a:t>
              </a:r>
              <a:r>
                <a:rPr lang="en-US" sz="1200" b="1" i="1" dirty="0"/>
                <a:t> </a:t>
              </a:r>
            </a:p>
            <a:p>
              <a:pPr marL="628650" lvl="1" indent="-171450" fontAlgn="auto"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Ø"/>
                <a:defRPr/>
              </a:pPr>
              <a:r>
                <a:rPr lang="en-US" sz="1200" i="1" dirty="0"/>
                <a:t>Immunology serum save </a:t>
              </a:r>
              <a:r>
                <a:rPr lang="en-US" sz="1200" dirty="0"/>
                <a:t>(any size yellow tube)</a:t>
              </a:r>
            </a:p>
            <a:p>
              <a:pPr marL="628650" lvl="1" indent="-171450" fontAlgn="auto"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Ø"/>
                <a:defRPr/>
              </a:pPr>
              <a:r>
                <a:rPr lang="en-US" sz="1200" i="1" dirty="0" err="1"/>
                <a:t>Tryptase</a:t>
              </a:r>
              <a:r>
                <a:rPr lang="en-US" sz="1200" i="1" dirty="0"/>
                <a:t> </a:t>
              </a:r>
              <a:r>
                <a:rPr lang="en-US" sz="1200" dirty="0"/>
                <a:t>(minimum 1 ml in </a:t>
              </a:r>
              <a:r>
                <a:rPr lang="en-US" sz="1200" dirty="0" err="1"/>
                <a:t>paediatric</a:t>
              </a:r>
              <a:r>
                <a:rPr lang="en-US" sz="1200" dirty="0"/>
                <a:t> yellow [U&amp;E] bottle) at the </a:t>
              </a:r>
              <a:r>
                <a:rPr lang="en-US" sz="1200" b="1" dirty="0"/>
                <a:t>following times: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buFont typeface="Arial"/>
                <a:buChar char="•"/>
                <a:defRPr/>
              </a:pPr>
              <a:endParaRPr lang="en-US" sz="1200" dirty="0"/>
            </a:p>
            <a:p>
              <a:pPr marL="228600" indent="-228600" fontAlgn="auto">
                <a:spcBef>
                  <a:spcPts val="0"/>
                </a:spcBef>
                <a:spcAft>
                  <a:spcPts val="0"/>
                </a:spcAft>
                <a:buFont typeface="+mj-lt"/>
                <a:buAutoNum type="arabicPeriod"/>
                <a:defRPr/>
              </a:pPr>
              <a:r>
                <a:rPr lang="en-US" sz="1000" dirty="0"/>
                <a:t>1</a:t>
              </a:r>
              <a:r>
                <a:rPr lang="en-US" sz="1000" baseline="30000" dirty="0"/>
                <a:t>st</a:t>
              </a:r>
              <a:r>
                <a:rPr lang="en-US" sz="1000" dirty="0"/>
                <a:t> sample  - ideally within 30 </a:t>
              </a:r>
              <a:r>
                <a:rPr lang="en-US" sz="1000" dirty="0" err="1"/>
                <a:t>mins</a:t>
              </a:r>
              <a:r>
                <a:rPr lang="en-US" sz="1000" dirty="0"/>
                <a:t> of reaction starting (do not delay resuscitation to take the sample)</a:t>
              </a:r>
            </a:p>
            <a:p>
              <a:pPr marL="228600" indent="-228600" fontAlgn="auto">
                <a:spcBef>
                  <a:spcPts val="0"/>
                </a:spcBef>
                <a:spcAft>
                  <a:spcPts val="0"/>
                </a:spcAft>
                <a:buFont typeface="+mj-lt"/>
                <a:buAutoNum type="arabicPeriod"/>
                <a:defRPr/>
              </a:pPr>
              <a:r>
                <a:rPr lang="en-US" sz="1000" dirty="0"/>
                <a:t>2</a:t>
              </a:r>
              <a:r>
                <a:rPr lang="en-US" sz="1000" baseline="30000" dirty="0"/>
                <a:t>nd</a:t>
              </a:r>
              <a:r>
                <a:rPr lang="en-US" sz="1000" dirty="0"/>
                <a:t> sample – as close to  1-2 hours as possible after the event (no more that 6 hours)</a:t>
              </a:r>
            </a:p>
            <a:p>
              <a:pPr marL="228600" indent="-228600" fontAlgn="auto">
                <a:spcBef>
                  <a:spcPts val="0"/>
                </a:spcBef>
                <a:spcAft>
                  <a:spcPts val="0"/>
                </a:spcAft>
                <a:buFont typeface="+mj-lt"/>
                <a:buAutoNum type="arabicPeriod"/>
                <a:defRPr/>
              </a:pPr>
              <a:r>
                <a:rPr lang="en-US" sz="1000" dirty="0"/>
                <a:t>3</a:t>
              </a:r>
              <a:r>
                <a:rPr lang="en-US" sz="1000" baseline="30000" dirty="0"/>
                <a:t>rd</a:t>
              </a:r>
              <a:r>
                <a:rPr lang="en-US" sz="1000" dirty="0"/>
                <a:t> sample (baseline) -  ≥ 24 hours after the event</a:t>
              </a:r>
            </a:p>
            <a:p>
              <a:pPr marL="228600" indent="-2286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000" dirty="0"/>
            </a:p>
            <a:p>
              <a:pPr marL="228600" indent="-22860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dirty="0"/>
                <a:t>   It is</a:t>
              </a:r>
              <a:r>
                <a:rPr lang="en-US" sz="1000" b="1" i="1" dirty="0"/>
                <a:t> essential </a:t>
              </a:r>
              <a:r>
                <a:rPr lang="en-US" sz="1000" dirty="0"/>
                <a:t>to label the bottles clearly with the </a:t>
              </a:r>
              <a:r>
                <a:rPr lang="en-US" sz="1000" b="1" i="1" dirty="0"/>
                <a:t>exact times </a:t>
              </a:r>
              <a:r>
                <a:rPr lang="en-US" sz="1000" dirty="0"/>
                <a:t>the samples were taken, no need to put in fridge</a:t>
              </a:r>
            </a:p>
            <a:p>
              <a:pPr marL="228600" indent="-228600" fontAlgn="auto">
                <a:spcBef>
                  <a:spcPts val="0"/>
                </a:spcBef>
                <a:spcAft>
                  <a:spcPts val="0"/>
                </a:spcAft>
                <a:buFont typeface="+mj-lt"/>
                <a:buAutoNum type="arabicPeriod"/>
                <a:defRPr/>
              </a:pPr>
              <a:endParaRPr lang="en-US" sz="600" dirty="0"/>
            </a:p>
            <a:p>
              <a:pPr marL="228600" indent="-22860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 dirty="0"/>
                <a:t>	Use “Paediatric Anaphylaxis Incident </a:t>
              </a:r>
              <a:r>
                <a:rPr lang="en-US" sz="1200" b="1" dirty="0" smtClean="0"/>
                <a:t>Form” and refer </a:t>
              </a:r>
              <a:r>
                <a:rPr lang="en-US" sz="1200" b="1" smtClean="0"/>
                <a:t>to Paediatric </a:t>
              </a:r>
              <a:r>
                <a:rPr lang="en-US" sz="1200" b="1" dirty="0" smtClean="0"/>
                <a:t>Allergy via </a:t>
              </a:r>
              <a:r>
                <a:rPr lang="en-US" sz="1200" b="1" dirty="0"/>
                <a:t>their secretary </a:t>
              </a:r>
              <a:r>
                <a:rPr lang="en-US" sz="1200" b="1" dirty="0">
                  <a:hlinkClick r:id="rId2"/>
                </a:rPr>
                <a:t>natalie.ibe1@nhs.net</a:t>
              </a:r>
              <a:r>
                <a:rPr lang="en-US" sz="1200" b="1" dirty="0"/>
                <a:t> cc both  (ext. 42481</a:t>
              </a:r>
              <a:r>
                <a:rPr lang="en-US" sz="1200" b="1" dirty="0" smtClean="0"/>
                <a:t>) </a:t>
              </a:r>
              <a:r>
                <a:rPr lang="en-US" sz="1200" b="1" dirty="0" smtClean="0">
                  <a:hlinkClick r:id="rId3"/>
                </a:rPr>
                <a:t>l.noimark@nhs.net</a:t>
              </a:r>
              <a:r>
                <a:rPr lang="en-US" sz="1200" b="1" dirty="0" smtClean="0"/>
                <a:t>, </a:t>
              </a:r>
              <a:r>
                <a:rPr lang="en-US" sz="1200" b="1" dirty="0" smtClean="0">
                  <a:hlinkClick r:id="rId4"/>
                </a:rPr>
                <a:t>antonyaston@nhs.net</a:t>
              </a:r>
              <a:r>
                <a:rPr lang="en-US" sz="1200" b="1" dirty="0" smtClean="0"/>
                <a:t> </a:t>
              </a:r>
              <a:endParaRPr lang="en-US" sz="1200" b="1" dirty="0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0" y="444777"/>
              <a:ext cx="6470650" cy="261323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74676" tIns="74676" rIns="99568" bIns="112014" spcCol="1270"/>
            <a:lstStyle/>
            <a:p>
              <a:pPr marL="114300" lvl="1" indent="-114300" defTabSz="622300" fontAlgn="auto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endParaRPr lang="en-US" sz="1400" b="1" dirty="0"/>
            </a:p>
            <a:p>
              <a:pPr marL="114300" lvl="1" indent="-114300" defTabSz="622300" fontAlgn="auto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endParaRPr lang="en-US" sz="1400" b="1" dirty="0"/>
            </a:p>
          </p:txBody>
        </p:sp>
      </p:grpSp>
      <p:grpSp>
        <p:nvGrpSpPr>
          <p:cNvPr id="6" name="Group 43"/>
          <p:cNvGrpSpPr/>
          <p:nvPr/>
        </p:nvGrpSpPr>
        <p:grpSpPr>
          <a:xfrm>
            <a:off x="169334" y="997584"/>
            <a:ext cx="6593416" cy="403200"/>
            <a:chOff x="0" y="86718"/>
            <a:chExt cx="6470650" cy="403200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45" name="Rectangle 44"/>
            <p:cNvSpPr/>
            <p:nvPr/>
          </p:nvSpPr>
          <p:spPr>
            <a:xfrm>
              <a:off x="0" y="86718"/>
              <a:ext cx="6470650" cy="403200"/>
            </a:xfrm>
            <a:prstGeom prst="rect">
              <a:avLst/>
            </a:prstGeom>
            <a:sp3d prstMaterial="plastic">
              <a:bevelT w="127000" h="25400" prst="relaxedInset"/>
            </a:sp3d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6" name="Rectangle 45"/>
            <p:cNvSpPr/>
            <p:nvPr/>
          </p:nvSpPr>
          <p:spPr>
            <a:xfrm>
              <a:off x="0" y="86718"/>
              <a:ext cx="6470650" cy="40320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99568" tIns="56896" rIns="99568" bIns="56896" spcCol="1270" anchor="ctr"/>
            <a:lstStyle/>
            <a:p>
              <a:pPr algn="ctr" defTabSz="6223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b="1" dirty="0"/>
                <a:t>Immediate management</a:t>
              </a:r>
            </a:p>
          </p:txBody>
        </p:sp>
      </p:grpSp>
      <p:grpSp>
        <p:nvGrpSpPr>
          <p:cNvPr id="7" name="Group 46"/>
          <p:cNvGrpSpPr/>
          <p:nvPr/>
        </p:nvGrpSpPr>
        <p:grpSpPr>
          <a:xfrm>
            <a:off x="169334" y="1388086"/>
            <a:ext cx="6599766" cy="2985302"/>
            <a:chOff x="-207448" y="-3484311"/>
            <a:chExt cx="6640842" cy="3154562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48" name="Rectangle 47"/>
            <p:cNvSpPr/>
            <p:nvPr/>
          </p:nvSpPr>
          <p:spPr>
            <a:xfrm>
              <a:off x="-182272" y="-3466280"/>
              <a:ext cx="6615666" cy="3136531"/>
            </a:xfrm>
            <a:prstGeom prst="rect">
              <a:avLst/>
            </a:prstGeom>
            <a:sp3d extrusionH="190500" prstMaterial="dkEdge">
              <a:bevelT w="120650" h="38100" prst="relaxedInset"/>
              <a:bevelB w="120650" h="57150" prst="relaxedInset"/>
              <a:contourClr>
                <a:schemeClr val="bg1"/>
              </a:contourClr>
            </a:sp3d>
          </p:spPr>
          <p:style>
            <a:ln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Font typeface="Arial"/>
                <a:buChar char="•"/>
                <a:defRPr/>
              </a:pPr>
              <a:r>
                <a:rPr lang="en-US" sz="1200" b="1" dirty="0"/>
                <a:t> ABC approach, CALL FOR HELP </a:t>
              </a:r>
              <a:r>
                <a:rPr lang="en-US" sz="1200" dirty="0"/>
                <a:t>and</a:t>
              </a:r>
              <a:r>
                <a:rPr lang="en-US" sz="1200" b="1" dirty="0"/>
                <a:t> start CPR if appropriate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buFont typeface="Arial"/>
                <a:buChar char="•"/>
                <a:defRPr/>
              </a:pPr>
              <a:r>
                <a:rPr lang="en-US" sz="1200" b="1" dirty="0"/>
                <a:t> Remove all potential causative agents and maintain </a:t>
              </a:r>
              <a:r>
                <a:rPr lang="en-US" sz="1200" b="1" dirty="0" err="1"/>
                <a:t>anaesthesia</a:t>
              </a:r>
              <a:r>
                <a:rPr lang="en-US" sz="1200" b="1" dirty="0"/>
                <a:t> with an inhalational </a:t>
              </a:r>
              <a:r>
                <a:rPr lang="en-US" sz="1200" b="1" dirty="0" smtClean="0"/>
                <a:t>agent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 b="1" dirty="0"/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buFont typeface="Arial"/>
                <a:buChar char="•"/>
                <a:defRPr/>
              </a:pPr>
              <a:r>
                <a:rPr lang="en-US" sz="1200" b="1" dirty="0"/>
                <a:t> Give </a:t>
              </a:r>
              <a:r>
                <a:rPr lang="en-US" sz="1200" b="1" dirty="0" smtClean="0"/>
                <a:t>1:10,000 adrenaline IV </a:t>
              </a:r>
              <a:r>
                <a:rPr lang="en-US" sz="1200" b="1" dirty="0"/>
                <a:t>			1mcg / kg up to </a:t>
              </a:r>
              <a:r>
                <a:rPr lang="en-US" sz="1200" b="1" dirty="0" smtClean="0"/>
                <a:t>50mcg (0.01mls/kg up to 0.5mls)</a:t>
              </a:r>
              <a:endParaRPr lang="en-US" sz="1200" b="1" dirty="0"/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/>
                <a:t> </a:t>
              </a:r>
              <a:r>
                <a:rPr lang="en-US" sz="1600" b="1" dirty="0" smtClean="0"/>
                <a:t>                    OR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 dirty="0" smtClean="0"/>
                <a:t>          1:1000 </a:t>
              </a:r>
              <a:r>
                <a:rPr lang="en-US" sz="1200" b="1" dirty="0"/>
                <a:t>adrenaline IM –		either:		&gt;12 years		500 micrograms (0.5 ml)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 dirty="0"/>
                <a:t>							6-12 years		300 micrograms (0.3 ml)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 dirty="0"/>
                <a:t>							&lt;6 years	 </a:t>
              </a:r>
              <a:r>
                <a:rPr lang="en-US" sz="1200" b="1" dirty="0" smtClean="0"/>
                <a:t>            150 micrograms </a:t>
              </a:r>
              <a:r>
                <a:rPr lang="en-US" sz="1200" b="1" dirty="0"/>
                <a:t>(0.15 ml)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 dirty="0"/>
                <a:t>					or:		10 mcg / kg (0.01 ml / </a:t>
              </a:r>
              <a:r>
                <a:rPr lang="en-US" sz="1200" b="1" dirty="0" smtClean="0"/>
                <a:t>kg</a:t>
              </a:r>
              <a:r>
                <a:rPr lang="en-US" sz="1200" b="1" dirty="0"/>
                <a:t> </a:t>
              </a:r>
              <a:r>
                <a:rPr lang="en-US" sz="1200" b="1" dirty="0" smtClean="0"/>
                <a:t>up to 0.5mls)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000" dirty="0"/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000" dirty="0"/>
            </a:p>
            <a:p>
              <a:pPr marL="171450" indent="-171450" fontAlgn="auto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/>
              </a:pPr>
              <a:endParaRPr lang="en-US" sz="1000" dirty="0"/>
            </a:p>
            <a:p>
              <a:pPr marL="171450" indent="-171450" fontAlgn="auto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/>
              </a:pPr>
              <a:r>
                <a:rPr lang="en-US" sz="1200" b="1" dirty="0"/>
                <a:t>Repeat every 5 min if necessary and consider IV adrenaline infusion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/>
                <a:t> 300 </a:t>
              </a:r>
              <a:r>
                <a:rPr lang="en-US" sz="1200" dirty="0" smtClean="0"/>
                <a:t>micrograms </a:t>
              </a:r>
              <a:r>
                <a:rPr lang="en-US" sz="1200" dirty="0"/>
                <a:t>/ kg in 50ml 0.9% saline, start at 1 ml / hr (= 0.1 </a:t>
              </a:r>
              <a:r>
                <a:rPr lang="en-US" sz="1200" dirty="0" smtClean="0"/>
                <a:t>micrograms </a:t>
              </a:r>
              <a:r>
                <a:rPr lang="en-US" sz="1200" dirty="0"/>
                <a:t>/ kg / min)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buFont typeface="Arial"/>
                <a:buChar char="•"/>
                <a:defRPr/>
              </a:pPr>
              <a:endParaRPr lang="en-US" sz="1200" b="1" dirty="0"/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buFont typeface="Arial"/>
                <a:buChar char="•"/>
                <a:defRPr/>
              </a:pPr>
              <a:r>
                <a:rPr lang="en-US" sz="1200" b="1" dirty="0"/>
                <a:t>Give Hartmann’s fluid bolus 20 ml / kg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 dirty="0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-207448" y="-3484311"/>
              <a:ext cx="6467474" cy="2235973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74676" tIns="74676" rIns="99568" bIns="112014" spcCol="1270"/>
            <a:lstStyle/>
            <a:p>
              <a:pPr marL="114300" lvl="1" indent="-114300" defTabSz="622300" fontAlgn="auto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endParaRPr lang="en-US" sz="1200" b="1" dirty="0"/>
            </a:p>
          </p:txBody>
        </p:sp>
      </p:grpSp>
      <p:sp>
        <p:nvSpPr>
          <p:cNvPr id="52" name="Down Arrow 51"/>
          <p:cNvSpPr>
            <a:spLocks noChangeArrowheads="1"/>
          </p:cNvSpPr>
          <p:nvPr/>
        </p:nvSpPr>
        <p:spPr bwMode="auto">
          <a:xfrm>
            <a:off x="3288841" y="4401956"/>
            <a:ext cx="192087" cy="239713"/>
          </a:xfrm>
          <a:prstGeom prst="downArrow">
            <a:avLst>
              <a:gd name="adj1" fmla="val 50000"/>
              <a:gd name="adj2" fmla="val 49998"/>
            </a:avLst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/>
          <a:lstStyle/>
          <a:p>
            <a:endParaRPr lang="en-GB">
              <a:latin typeface="+mn-lt"/>
            </a:endParaRPr>
          </a:p>
        </p:txBody>
      </p:sp>
      <p:sp>
        <p:nvSpPr>
          <p:cNvPr id="54" name="Down Arrow 53"/>
          <p:cNvSpPr>
            <a:spLocks noChangeArrowheads="1"/>
          </p:cNvSpPr>
          <p:nvPr/>
        </p:nvSpPr>
        <p:spPr bwMode="auto">
          <a:xfrm>
            <a:off x="3271838" y="6705600"/>
            <a:ext cx="195262" cy="246063"/>
          </a:xfrm>
          <a:prstGeom prst="downArrow">
            <a:avLst>
              <a:gd name="adj1" fmla="val 50000"/>
              <a:gd name="adj2" fmla="val 49998"/>
            </a:avLst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/>
          <a:lstStyle/>
          <a:p>
            <a:endParaRPr lang="en-GB">
              <a:latin typeface="+mn-l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30093</TotalTime>
  <Words>181</Words>
  <Application>Microsoft Office PowerPoint</Application>
  <PresentationFormat>A4 Paper (210x297 mm)</PresentationFormat>
  <Paragraphs>43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  -  Guidelines on Prevention of PONV in Paediatric Patients</dc:title>
  <dc:creator>Kim Ng</dc:creator>
  <cp:lastModifiedBy>Challands, Joanne</cp:lastModifiedBy>
  <cp:revision>63</cp:revision>
  <cp:lastPrinted>2011-03-07T22:00:02Z</cp:lastPrinted>
  <dcterms:created xsi:type="dcterms:W3CDTF">2011-03-28T19:45:18Z</dcterms:created>
  <dcterms:modified xsi:type="dcterms:W3CDTF">2021-05-05T15:50:38Z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WinDIP File ID">
    <vt:lpwstr>521fcf21-b81b-4752-a9c8-ad1be09ade06</vt:lpwstr>
  </property>
</Properties>
</file>